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4"/>
  </p:handoutMasterIdLst>
  <p:sldIdLst>
    <p:sldId id="258" r:id="rId2"/>
    <p:sldId id="259" r:id="rId3"/>
    <p:sldId id="260" r:id="rId4"/>
    <p:sldId id="261" r:id="rId5"/>
    <p:sldId id="262" r:id="rId6"/>
    <p:sldId id="278" r:id="rId7"/>
    <p:sldId id="273" r:id="rId8"/>
    <p:sldId id="276" r:id="rId9"/>
    <p:sldId id="277" r:id="rId10"/>
    <p:sldId id="274" r:id="rId11"/>
    <p:sldId id="275" r:id="rId12"/>
    <p:sldId id="279" r:id="rId13"/>
    <p:sldId id="280" r:id="rId14"/>
    <p:sldId id="281" r:id="rId15"/>
    <p:sldId id="264" r:id="rId16"/>
    <p:sldId id="265" r:id="rId17"/>
    <p:sldId id="282" r:id="rId18"/>
    <p:sldId id="283" r:id="rId19"/>
    <p:sldId id="284" r:id="rId20"/>
    <p:sldId id="285" r:id="rId21"/>
    <p:sldId id="266" r:id="rId22"/>
    <p:sldId id="294" r:id="rId23"/>
    <p:sldId id="267" r:id="rId24"/>
    <p:sldId id="268" r:id="rId25"/>
    <p:sldId id="269" r:id="rId26"/>
    <p:sldId id="270" r:id="rId27"/>
    <p:sldId id="288" r:id="rId28"/>
    <p:sldId id="289" r:id="rId29"/>
    <p:sldId id="292" r:id="rId30"/>
    <p:sldId id="293" r:id="rId31"/>
    <p:sldId id="290" r:id="rId32"/>
    <p:sldId id="291" r:id="rId33"/>
  </p:sldIdLst>
  <p:sldSz cx="9144000" cy="6858000" type="screen4x3"/>
  <p:notesSz cx="6858000" cy="9180513"/>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FFB3"/>
    <a:srgbClr val="8BFF8B"/>
    <a:srgbClr val="FFCC99"/>
    <a:srgbClr val="68F002"/>
    <a:srgbClr val="69EB35"/>
    <a:srgbClr val="FFB64B"/>
    <a:srgbClr val="00863D"/>
    <a:srgbClr val="990099"/>
    <a:srgbClr val="E7D657"/>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6" autoAdjust="0"/>
    <p:restoredTop sz="90929"/>
  </p:normalViewPr>
  <p:slideViewPr>
    <p:cSldViewPr>
      <p:cViewPr varScale="1">
        <p:scale>
          <a:sx n="61" d="100"/>
          <a:sy n="61" d="100"/>
        </p:scale>
        <p:origin x="79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026"/>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9026"/>
          </a:xfrm>
          <a:prstGeom prst="rect">
            <a:avLst/>
          </a:prstGeom>
        </p:spPr>
        <p:txBody>
          <a:bodyPr vert="horz" lIns="91440" tIns="45720" rIns="91440" bIns="45720" rtlCol="0"/>
          <a:lstStyle>
            <a:lvl1pPr algn="r">
              <a:defRPr sz="1200" smtClean="0"/>
            </a:lvl1pPr>
          </a:lstStyle>
          <a:p>
            <a:pPr>
              <a:defRPr/>
            </a:pPr>
            <a:fld id="{09D55E5D-0A7A-4F9C-ACAF-777691E2612C}" type="datetimeFigureOut">
              <a:rPr lang="en-US"/>
              <a:pPr>
                <a:defRPr/>
              </a:pPr>
              <a:t>10/14/2019</a:t>
            </a:fld>
            <a:endParaRPr lang="en-US"/>
          </a:p>
        </p:txBody>
      </p:sp>
      <p:sp>
        <p:nvSpPr>
          <p:cNvPr id="4" name="Footer Placeholder 3"/>
          <p:cNvSpPr>
            <a:spLocks noGrp="1"/>
          </p:cNvSpPr>
          <p:nvPr>
            <p:ph type="ftr" sz="quarter" idx="2"/>
          </p:nvPr>
        </p:nvSpPr>
        <p:spPr>
          <a:xfrm>
            <a:off x="0" y="8719894"/>
            <a:ext cx="2971800" cy="459026"/>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719894"/>
            <a:ext cx="2971800" cy="459026"/>
          </a:xfrm>
          <a:prstGeom prst="rect">
            <a:avLst/>
          </a:prstGeom>
        </p:spPr>
        <p:txBody>
          <a:bodyPr vert="horz" lIns="91440" tIns="45720" rIns="91440" bIns="45720" rtlCol="0" anchor="b"/>
          <a:lstStyle>
            <a:lvl1pPr algn="r">
              <a:defRPr sz="1200" smtClean="0"/>
            </a:lvl1pPr>
          </a:lstStyle>
          <a:p>
            <a:pPr>
              <a:defRPr/>
            </a:pPr>
            <a:fld id="{7524A927-A50A-4D5C-8FCC-D5F94EB6795B}" type="slidenum">
              <a:rPr lang="en-US"/>
              <a:pPr>
                <a:defRPr/>
              </a:pPr>
              <a:t>‹#›</a:t>
            </a:fld>
            <a:endParaRPr lang="en-US"/>
          </a:p>
        </p:txBody>
      </p:sp>
    </p:spTree>
    <p:extLst>
      <p:ext uri="{BB962C8B-B14F-4D97-AF65-F5344CB8AC3E}">
        <p14:creationId xmlns:p14="http://schemas.microsoft.com/office/powerpoint/2010/main" val="18428992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BDA207-D387-4B56-A331-D72B1795CC00}" type="slidenum">
              <a:rPr lang="en-US"/>
              <a:pPr>
                <a:defRPr/>
              </a:pPr>
              <a:t>‹#›</a:t>
            </a:fld>
            <a:endParaRPr lang="en-US"/>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2A4420-48F3-47A6-8050-5EC87E96E2FD}" type="slidenum">
              <a:rPr lang="en-US"/>
              <a:pPr>
                <a:defRPr/>
              </a:pPr>
              <a:t>‹#›</a:t>
            </a:fld>
            <a:endParaRPr lang="en-US"/>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E0B3B3-F345-4A38-A2FE-7F8AA0A2D5DF}" type="slidenum">
              <a:rPr lang="en-US"/>
              <a:pPr>
                <a:defRPr/>
              </a:pPr>
              <a:t>‹#›</a:t>
            </a:fld>
            <a:endParaRPr lang="en-US"/>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531CF0-3C87-4B62-A6C3-1AE1EBDED4C4}" type="slidenum">
              <a:rPr lang="en-US"/>
              <a:pPr>
                <a:defRPr/>
              </a:pPr>
              <a:t>‹#›</a:t>
            </a:fld>
            <a:endParaRPr lang="en-US"/>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66508E-3F7A-4FDE-805B-68BD5E30A7C2}" type="slidenum">
              <a:rPr lang="en-US"/>
              <a:pPr>
                <a:defRPr/>
              </a:pPr>
              <a:t>‹#›</a:t>
            </a:fld>
            <a:endParaRPr lang="en-US"/>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A94388-487F-424F-8F21-749D8EFBFDFA}" type="slidenum">
              <a:rPr lang="en-US"/>
              <a:pPr>
                <a:defRPr/>
              </a:pPr>
              <a:t>‹#›</a:t>
            </a:fld>
            <a:endParaRPr lang="en-US"/>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18C3E9F-A873-4176-B9AC-831AD8FC6277}" type="slidenum">
              <a:rPr lang="en-US"/>
              <a:pPr>
                <a:defRPr/>
              </a:pPr>
              <a:t>‹#›</a:t>
            </a:fld>
            <a:endParaRPr lang="en-US"/>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FCF106-79C3-47B3-9E34-861F54406A97}" type="slidenum">
              <a:rPr lang="en-US"/>
              <a:pPr>
                <a:defRPr/>
              </a:pPr>
              <a:t>‹#›</a:t>
            </a:fld>
            <a:endParaRPr lang="en-US"/>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9727B94-20DA-46E4-9345-95499050951B}" type="slidenum">
              <a:rPr lang="en-US"/>
              <a:pPr>
                <a:defRPr/>
              </a:pPr>
              <a:t>‹#›</a:t>
            </a:fld>
            <a:endParaRPr lang="en-US"/>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D545BA-7717-46CA-B51F-D77B1768E9F6}" type="slidenum">
              <a:rPr lang="en-US"/>
              <a:pPr>
                <a:defRPr/>
              </a:pPr>
              <a:t>‹#›</a:t>
            </a:fld>
            <a:endParaRPr lang="en-US"/>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CCBDF8-32D0-465F-89CD-AA32D5164850}" type="slidenum">
              <a:rPr lang="en-US"/>
              <a:pPr>
                <a:defRPr/>
              </a:pPr>
              <a:t>‹#›</a:t>
            </a:fld>
            <a:endParaRPr lang="en-US"/>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4B9C64A-35B1-4177-860A-C7FF70DD298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28.wmf"/></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gif"/><Relationship Id="rId1" Type="http://schemas.openxmlformats.org/officeDocument/2006/relationships/slideLayout" Target="../slideLayouts/slideLayout7.xml"/><Relationship Id="rId4" Type="http://schemas.openxmlformats.org/officeDocument/2006/relationships/image" Target="../media/image35.wmf"/></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22.xml.rels><?xml version="1.0" encoding="UTF-8" standalone="yes"?>
<Relationships xmlns="http://schemas.openxmlformats.org/package/2006/relationships"><Relationship Id="rId3" Type="http://schemas.openxmlformats.org/officeDocument/2006/relationships/image" Target="../media/image53.gif"/><Relationship Id="rId7" Type="http://schemas.openxmlformats.org/officeDocument/2006/relationships/image" Target="../media/image55.jpeg"/><Relationship Id="rId2" Type="http://schemas.openxmlformats.org/officeDocument/2006/relationships/hyperlink" Target="http://www.google.com/url?sa=i&amp;rct=j&amp;q=&amp;esrc=s&amp;frm=1&amp;source=images&amp;cd=&amp;cad=rja&amp;uact=8&amp;ved=0CAcQjRxqFQoTCLna06rksMcCFQzLgAodQK8F0Q&amp;url=http://leva-net.webnode.cz/kniha-navstev/historie-oficialni-historicky-mytus/&amp;ei=4SzSVfnlIoyWgwTA3paIDQ&amp;bvm=bv.99804247,d.eXY&amp;psig=AFQjCNFkvmVqNScsgYYcCM4X30sxIqQiuw&amp;ust=1439923770760207" TargetMode="External"/><Relationship Id="rId1" Type="http://schemas.openxmlformats.org/officeDocument/2006/relationships/slideLayout" Target="../slideLayouts/slideLayout7.xml"/><Relationship Id="rId6" Type="http://schemas.openxmlformats.org/officeDocument/2006/relationships/hyperlink" Target="http://www.google.com/url?sa=i&amp;rct=j&amp;q=&amp;esrc=s&amp;frm=1&amp;source=images&amp;cd=&amp;cad=rja&amp;uact=8&amp;ved=0CAcQjRxqFQoTCP7Bp4bksMcCFYmPgAod1LIPMA&amp;url=http://www.karakalpak.com/histgolden.html&amp;ei=lSzSVb6jFYmfggTU5b6AAw&amp;bvm=bv.99804247,d.eXY&amp;psig=AFQjCNGW1E7vQVRx6WcySAgkh4mPezEPQg&amp;ust=1439923706752633" TargetMode="External"/><Relationship Id="rId5" Type="http://schemas.openxmlformats.org/officeDocument/2006/relationships/image" Target="../media/image54.jpeg"/><Relationship Id="rId4" Type="http://schemas.openxmlformats.org/officeDocument/2006/relationships/hyperlink" Target="http://www.google.com/url?sa=i&amp;rct=j&amp;q=&amp;esrc=s&amp;frm=1&amp;source=images&amp;cd=&amp;cad=rja&amp;uact=8&amp;ved=0CAcQjRxqFQoTCMHskNzjsMcCFcaQDQodMgoLbg&amp;url=http://badgerdown.blogspot.com/2011/02/subjugation-of-kievan-rus-tartar-mongol.html&amp;ei=PCzSVcHeNsahNrKUrPAG&amp;bvm=bv.99804247,d.eXY&amp;psig=AFQjCNF1npbUUCBt66GizMrmDrWUM2Wrlg&amp;ust=1439923568672749"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s://www.google.com/url?sa=i&amp;rct=j&amp;q=&amp;esrc=s&amp;frm=1&amp;source=images&amp;cd=&amp;cad=rja&amp;uact=8&amp;ved=0CAcQjRxqFQoTCIPIlJDlsMcCFcXNgAod8v8IHA&amp;url=https://nhmu.utah.edu/boneuponhorse&amp;ei=ti3SVYOVG8WbgwTy_6PgAQ&amp;bvm=bv.99804247,d.eXY&amp;psig=AFQjCNEwj_wH1BTLEQttVG-pjFmVnsF2ng&amp;ust=1439923997319791"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uact=8&amp;ved=0CAcQjRxqFQoTCNvH79HlsMcCFQPTgAod-6oFlw&amp;url=https://en.wikipedia.org/wiki/History_of_Russia&amp;ei=QC7SVdunD4OmgwT71Za4CQ&amp;bvm=bv.99804247,d.eXY&amp;psig=AFQjCNF14pLxuhnzK-rYXZfsMwvW8gRD0w&amp;ust=1439924114268609" TargetMode="External"/><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66.gif"/></Relationships>
</file>

<file path=ppt/slides/_rels/slide2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http://www.medievalists.net/2012/09/07/the-jews-in-england-1272-1290/" TargetMode="External"/><Relationship Id="rId1" Type="http://schemas.openxmlformats.org/officeDocument/2006/relationships/slideLayout" Target="../slideLayouts/slideLayout7.xml"/><Relationship Id="rId5" Type="http://schemas.openxmlformats.org/officeDocument/2006/relationships/image" Target="../media/image68.jpeg"/><Relationship Id="rId4" Type="http://schemas.openxmlformats.org/officeDocument/2006/relationships/hyperlink" Target="https://www.google.com/url?sa=i&amp;rct=j&amp;q=&amp;esrc=s&amp;frm=1&amp;source=images&amp;cd=&amp;cad=rja&amp;uact=8&amp;ved=0CAcQjRxqFQoTCMqNjpLdsMcCFQmMDQodUhEMEg&amp;url=https://travelingwanderlust.wordpress.com/tag/black-death/&amp;ei=VyXSVYqGA4mYNtKisJAB&amp;bvm=bv.99804247,d.eXY&amp;psig=AFQjCNHxC4oeeBivrcvRW64tduFu8Fn1UA&amp;ust=143992184421025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hyperlink" Target="http://images.google.com/imgres?imgurl=http://www.angelfire.com/ms3/jennapack/Flame%20BPS0081.jpg&amp;imgrefurl=http://www.angelfire.com/ms3/jennapack/&amp;h=1746&amp;w=1260&amp;sz=433&amp;tbnid=FXS-QijdWYkJ:&amp;tbnh=150&amp;tbnw=108&amp;hl=en&amp;start=5&amp;prev=/images?q=flame&amp;svnum=10&amp;hl=en&amp;lr=" TargetMode="External"/><Relationship Id="rId5" Type="http://schemas.openxmlformats.org/officeDocument/2006/relationships/image" Target="../media/image6.jpeg"/><Relationship Id="rId4" Type="http://schemas.openxmlformats.org/officeDocument/2006/relationships/hyperlink" Target="http://www.rpgamer.com/games/ff/ff10/screens/ff10_35.jp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s://www.google.com/url?sa=i&amp;rct=j&amp;q=&amp;esrc=s&amp;frm=1&amp;source=images&amp;cd=&amp;cad=rja&amp;uact=8&amp;ved=0CAcQjRxqFQoTCKXMr8HbsMcCFUSYgAod66cKiw&amp;url=https://en.wikipedia.org/wiki/Edict_of_Expulsion&amp;ei=oSPSVeX3EcSwggTrz6rYCA&amp;bvm=bv.99804247,d.eXY&amp;psig=AFQjCNHcU90OBcvDZt5oYqWLqi8A8oIm5Q&amp;ust=1439921415024682"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gif"/><Relationship Id="rId1" Type="http://schemas.openxmlformats.org/officeDocument/2006/relationships/slideLayout" Target="../slideLayouts/slideLayout7.xml"/><Relationship Id="rId5" Type="http://schemas.openxmlformats.org/officeDocument/2006/relationships/image" Target="../media/image73.jpeg"/><Relationship Id="rId4" Type="http://schemas.openxmlformats.org/officeDocument/2006/relationships/image" Target="../media/image72.jpeg"/></Relationships>
</file>

<file path=ppt/slides/_rels/slide3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 Id="rId5" Type="http://schemas.openxmlformats.org/officeDocument/2006/relationships/image" Target="../media/image77.jpeg"/><Relationship Id="rId4" Type="http://schemas.openxmlformats.org/officeDocument/2006/relationships/image" Target="../media/image76.gi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sbceo.k12.ca.us/~vms/carlton/trademap2.jp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mlDrawing" Target="../drawings/vmlDrawing1.vml"/><Relationship Id="rId1" Type="http://schemas.openxmlformats.org/officeDocument/2006/relationships/themeOverride" Target="../theme/themeOverride1.x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hap10_byzantine.jpg                                           0001003AMacintosh HD                   ABA78158:"/>
          <p:cNvPicPr>
            <a:picLocks noChangeAspect="1" noChangeArrowheads="1"/>
          </p:cNvPicPr>
          <p:nvPr/>
        </p:nvPicPr>
        <p:blipFill>
          <a:blip r:embed="rId2" cstate="print"/>
          <a:srcRect/>
          <a:stretch>
            <a:fillRect/>
          </a:stretch>
        </p:blipFill>
        <p:spPr bwMode="auto">
          <a:xfrm>
            <a:off x="4114800" y="3635336"/>
            <a:ext cx="4762500" cy="3048246"/>
          </a:xfrm>
          <a:prstGeom prst="rect">
            <a:avLst/>
          </a:prstGeom>
          <a:noFill/>
          <a:ln w="9525">
            <a:noFill/>
            <a:miter lim="800000"/>
            <a:headEnd/>
            <a:tailEnd/>
          </a:ln>
        </p:spPr>
      </p:pic>
      <p:sp>
        <p:nvSpPr>
          <p:cNvPr id="4099" name="Text Box 3"/>
          <p:cNvSpPr txBox="1">
            <a:spLocks noChangeArrowheads="1"/>
          </p:cNvSpPr>
          <p:nvPr/>
        </p:nvSpPr>
        <p:spPr bwMode="auto">
          <a:xfrm>
            <a:off x="266700" y="34062"/>
            <a:ext cx="8610600" cy="3416320"/>
          </a:xfrm>
          <a:prstGeom prst="rect">
            <a:avLst/>
          </a:prstGeom>
          <a:noFill/>
          <a:ln w="9525">
            <a:noFill/>
            <a:miter lim="800000"/>
            <a:headEnd/>
            <a:tailEnd/>
          </a:ln>
        </p:spPr>
        <p:txBody>
          <a:bodyPr>
            <a:spAutoFit/>
          </a:bodyPr>
          <a:lstStyle/>
          <a:p>
            <a:pPr marL="342900" indent="-342900">
              <a:spcBef>
                <a:spcPct val="50000"/>
              </a:spcBef>
              <a:buFont typeface="Arial" panose="020B0604020202020204" pitchFamily="34" charset="0"/>
              <a:buChar char="•"/>
            </a:pPr>
            <a:r>
              <a:rPr lang="en-US" b="1" dirty="0">
                <a:latin typeface="Arial" charset="0"/>
              </a:rPr>
              <a:t>By the year 300 barbarians from the east and the north were invading and tearing the Western Roman Empire apart. </a:t>
            </a:r>
          </a:p>
          <a:p>
            <a:pPr marL="342900" indent="-342900">
              <a:spcBef>
                <a:spcPct val="50000"/>
              </a:spcBef>
              <a:buFont typeface="Arial" panose="020B0604020202020204" pitchFamily="34" charset="0"/>
              <a:buChar char="•"/>
            </a:pPr>
            <a:r>
              <a:rPr lang="en-US" b="1" dirty="0">
                <a:latin typeface="Arial" charset="0"/>
              </a:rPr>
              <a:t>In 330 A.D. the Emperor Constantine moved the capital of the Empire east to Byzantium. He renamed the city Constantinople.</a:t>
            </a:r>
          </a:p>
          <a:p>
            <a:pPr>
              <a:spcBef>
                <a:spcPct val="50000"/>
              </a:spcBef>
              <a:buFontTx/>
              <a:buChar char="•"/>
            </a:pPr>
            <a:r>
              <a:rPr lang="en-US" b="1" dirty="0">
                <a:latin typeface="Arial" charset="0"/>
              </a:rPr>
              <a:t>By the year 400, </a:t>
            </a:r>
            <a:r>
              <a:rPr lang="en-US" b="1" dirty="0">
                <a:solidFill>
                  <a:srgbClr val="FFCCFF"/>
                </a:solidFill>
                <a:latin typeface="Arial" charset="0"/>
              </a:rPr>
              <a:t>the Roman Empire had completely split</a:t>
            </a:r>
            <a:r>
              <a:rPr lang="en-US" b="1" dirty="0">
                <a:latin typeface="Arial" charset="0"/>
              </a:rPr>
              <a:t> into two parts. The Empire in the West collapsed in 476.</a:t>
            </a:r>
            <a:endParaRPr lang="en-US" b="1" u="sng" dirty="0">
              <a:solidFill>
                <a:srgbClr val="FFCCFF"/>
              </a:solidFill>
              <a:latin typeface="Arial" charset="0"/>
            </a:endParaRPr>
          </a:p>
        </p:txBody>
      </p:sp>
      <p:sp>
        <p:nvSpPr>
          <p:cNvPr id="4100" name="Text Box 5"/>
          <p:cNvSpPr txBox="1">
            <a:spLocks noChangeArrowheads="1"/>
          </p:cNvSpPr>
          <p:nvPr/>
        </p:nvSpPr>
        <p:spPr bwMode="auto">
          <a:xfrm>
            <a:off x="363921" y="4825755"/>
            <a:ext cx="3390900" cy="1815882"/>
          </a:xfrm>
          <a:prstGeom prst="rect">
            <a:avLst/>
          </a:prstGeom>
          <a:noFill/>
          <a:ln w="9525">
            <a:noFill/>
            <a:miter lim="800000"/>
            <a:headEnd/>
            <a:tailEnd/>
          </a:ln>
        </p:spPr>
        <p:txBody>
          <a:bodyPr wrap="square">
            <a:spAutoFit/>
          </a:bodyPr>
          <a:lstStyle/>
          <a:p>
            <a:pPr>
              <a:spcBef>
                <a:spcPct val="50000"/>
              </a:spcBef>
            </a:pPr>
            <a:r>
              <a:rPr lang="en-US" sz="2800" b="1" dirty="0">
                <a:solidFill>
                  <a:srgbClr val="FFFF00"/>
                </a:solidFill>
                <a:latin typeface="Arial" charset="0"/>
              </a:rPr>
              <a:t>The Empire in the East survived for another thousand years ……</a:t>
            </a:r>
            <a:r>
              <a:rPr lang="en-US" b="1" dirty="0">
                <a:solidFill>
                  <a:srgbClr val="FFFF00"/>
                </a:solidFill>
                <a:latin typeface="Arial" charset="0"/>
              </a:rPr>
              <a:t>      </a:t>
            </a:r>
            <a:endParaRPr lang="en-US" b="1" u="sng" dirty="0">
              <a:solidFill>
                <a:srgbClr val="FFFF00"/>
              </a:solidFill>
              <a:latin typeface="Arial" charset="0"/>
            </a:endParaRPr>
          </a:p>
        </p:txBody>
      </p:sp>
      <p:sp>
        <p:nvSpPr>
          <p:cNvPr id="4101" name="Text Box 6"/>
          <p:cNvSpPr txBox="1">
            <a:spLocks noChangeArrowheads="1"/>
          </p:cNvSpPr>
          <p:nvPr/>
        </p:nvSpPr>
        <p:spPr bwMode="auto">
          <a:xfrm>
            <a:off x="86711" y="3605242"/>
            <a:ext cx="3848100" cy="1200329"/>
          </a:xfrm>
          <a:prstGeom prst="rect">
            <a:avLst/>
          </a:prstGeom>
          <a:noFill/>
          <a:ln w="9525">
            <a:solidFill>
              <a:srgbClr val="66FFFF"/>
            </a:solidFill>
            <a:miter lim="800000"/>
            <a:headEnd/>
            <a:tailEnd/>
          </a:ln>
        </p:spPr>
        <p:txBody>
          <a:bodyPr wrap="square">
            <a:spAutoFit/>
          </a:bodyPr>
          <a:lstStyle/>
          <a:p>
            <a:pPr algn="ctr">
              <a:spcBef>
                <a:spcPct val="50000"/>
              </a:spcBef>
            </a:pPr>
            <a:r>
              <a:rPr lang="en-US" sz="3600" b="1" dirty="0">
                <a:solidFill>
                  <a:schemeClr val="tx2"/>
                </a:solidFill>
                <a:latin typeface="Tempus Sans ITC" pitchFamily="82" charset="0"/>
              </a:rPr>
              <a:t>THE BYZANTINE EMPIRE</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copticartstudio.com/images/december/christteacher_c.jpg"/>
          <p:cNvPicPr>
            <a:picLocks noChangeAspect="1" noChangeArrowheads="1"/>
          </p:cNvPicPr>
          <p:nvPr/>
        </p:nvPicPr>
        <p:blipFill>
          <a:blip r:embed="rId2" cstate="print"/>
          <a:srcRect/>
          <a:stretch>
            <a:fillRect/>
          </a:stretch>
        </p:blipFill>
        <p:spPr bwMode="auto">
          <a:xfrm>
            <a:off x="381000" y="304800"/>
            <a:ext cx="2663825" cy="3200400"/>
          </a:xfrm>
          <a:prstGeom prst="rect">
            <a:avLst/>
          </a:prstGeom>
          <a:noFill/>
          <a:ln w="9525">
            <a:noFill/>
            <a:miter lim="800000"/>
            <a:headEnd/>
            <a:tailEnd/>
          </a:ln>
        </p:spPr>
      </p:pic>
      <p:pic>
        <p:nvPicPr>
          <p:cNvPr id="12291" name="Picture 4" descr="http://www.conradschmitt.com/CaseStudies/images/byzantine-p2.jpg"/>
          <p:cNvPicPr>
            <a:picLocks noChangeAspect="1" noChangeArrowheads="1"/>
          </p:cNvPicPr>
          <p:nvPr/>
        </p:nvPicPr>
        <p:blipFill>
          <a:blip r:embed="rId3" cstate="print"/>
          <a:srcRect/>
          <a:stretch>
            <a:fillRect/>
          </a:stretch>
        </p:blipFill>
        <p:spPr bwMode="auto">
          <a:xfrm>
            <a:off x="304800" y="3863975"/>
            <a:ext cx="5029200" cy="2538413"/>
          </a:xfrm>
          <a:prstGeom prst="rect">
            <a:avLst/>
          </a:prstGeom>
          <a:noFill/>
          <a:ln w="9525">
            <a:noFill/>
            <a:miter lim="800000"/>
            <a:headEnd/>
            <a:tailEnd/>
          </a:ln>
        </p:spPr>
      </p:pic>
      <p:pic>
        <p:nvPicPr>
          <p:cNvPr id="12292" name="Picture 6" descr="http://www.gregorymullerassoc.com/images/archangel.jpg"/>
          <p:cNvPicPr>
            <a:picLocks noChangeAspect="1" noChangeArrowheads="1"/>
          </p:cNvPicPr>
          <p:nvPr/>
        </p:nvPicPr>
        <p:blipFill>
          <a:blip r:embed="rId4" cstate="print"/>
          <a:srcRect/>
          <a:stretch>
            <a:fillRect/>
          </a:stretch>
        </p:blipFill>
        <p:spPr bwMode="auto">
          <a:xfrm>
            <a:off x="6019800" y="2590800"/>
            <a:ext cx="2632075" cy="3811630"/>
          </a:xfrm>
          <a:prstGeom prst="rect">
            <a:avLst/>
          </a:prstGeom>
          <a:noFill/>
          <a:ln w="9525">
            <a:noFill/>
            <a:miter lim="800000"/>
            <a:headEnd/>
            <a:tailEnd/>
          </a:ln>
        </p:spPr>
      </p:pic>
      <p:sp>
        <p:nvSpPr>
          <p:cNvPr id="12293" name="Text Box 7"/>
          <p:cNvSpPr txBox="1">
            <a:spLocks noChangeArrowheads="1"/>
          </p:cNvSpPr>
          <p:nvPr/>
        </p:nvSpPr>
        <p:spPr bwMode="auto">
          <a:xfrm>
            <a:off x="3200400" y="381000"/>
            <a:ext cx="5562600" cy="2062103"/>
          </a:xfrm>
          <a:prstGeom prst="rect">
            <a:avLst/>
          </a:prstGeom>
          <a:noFill/>
          <a:ln w="9525">
            <a:noFill/>
            <a:miter lim="800000"/>
            <a:headEnd/>
            <a:tailEnd/>
          </a:ln>
        </p:spPr>
        <p:txBody>
          <a:bodyPr wrap="square">
            <a:spAutoFit/>
          </a:bodyPr>
          <a:lstStyle/>
          <a:p>
            <a:pPr>
              <a:spcBef>
                <a:spcPct val="50000"/>
              </a:spcBef>
            </a:pPr>
            <a:r>
              <a:rPr lang="en-US" sz="3200" b="1" dirty="0">
                <a:solidFill>
                  <a:srgbClr val="FFCC66"/>
                </a:solidFill>
                <a:latin typeface="Tempus Sans ITC" pitchFamily="82" charset="0"/>
              </a:rPr>
              <a:t>MOSAICS</a:t>
            </a:r>
            <a:r>
              <a:rPr lang="en-US" b="1" dirty="0">
                <a:latin typeface="Tempus Sans ITC" pitchFamily="82" charset="0"/>
              </a:rPr>
              <a:t> were made of small tiles, glass or gems  - they decorated the walls of churches, palaces and the homes of the wealthy -   </a:t>
            </a:r>
            <a:r>
              <a:rPr lang="en-US" b="1" dirty="0">
                <a:solidFill>
                  <a:schemeClr val="tx2">
                    <a:lumMod val="60000"/>
                    <a:lumOff val="40000"/>
                  </a:schemeClr>
                </a:solidFill>
                <a:latin typeface="Tempus Sans ITC" pitchFamily="82" charset="0"/>
              </a:rPr>
              <a:t>they were </a:t>
            </a:r>
            <a:r>
              <a:rPr lang="en-US" b="1" u="sng" dirty="0">
                <a:solidFill>
                  <a:schemeClr val="tx2">
                    <a:lumMod val="60000"/>
                    <a:lumOff val="40000"/>
                  </a:schemeClr>
                </a:solidFill>
                <a:latin typeface="Tempus Sans ITC" pitchFamily="82" charset="0"/>
              </a:rPr>
              <a:t>the greatest artistic accomplishment of the Byzantine Empire</a:t>
            </a:r>
          </a:p>
        </p:txBody>
      </p:sp>
    </p:spTree>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73037" y="76200"/>
            <a:ext cx="4170363" cy="3477875"/>
          </a:xfrm>
          <a:prstGeom prst="rect">
            <a:avLst/>
          </a:prstGeom>
          <a:noFill/>
          <a:ln w="9525">
            <a:noFill/>
            <a:miter lim="800000"/>
            <a:headEnd/>
            <a:tailEnd/>
          </a:ln>
        </p:spPr>
        <p:txBody>
          <a:bodyPr wrap="square">
            <a:spAutoFit/>
          </a:bodyPr>
          <a:lstStyle/>
          <a:p>
            <a:pPr algn="ctr">
              <a:spcBef>
                <a:spcPct val="50000"/>
              </a:spcBef>
            </a:pPr>
            <a:r>
              <a:rPr lang="en-US" sz="4000" b="1" dirty="0">
                <a:solidFill>
                  <a:schemeClr val="tx2"/>
                </a:solidFill>
                <a:latin typeface="Tempus Sans ITC" pitchFamily="82" charset="0"/>
              </a:rPr>
              <a:t>ICONS</a:t>
            </a:r>
            <a:r>
              <a:rPr lang="en-US" dirty="0">
                <a:solidFill>
                  <a:schemeClr val="tx2"/>
                </a:solidFill>
                <a:latin typeface="Tempus Sans ITC" pitchFamily="82" charset="0"/>
              </a:rPr>
              <a:t> </a:t>
            </a:r>
          </a:p>
          <a:p>
            <a:pPr algn="ctr">
              <a:spcBef>
                <a:spcPct val="50000"/>
              </a:spcBef>
            </a:pPr>
            <a:r>
              <a:rPr lang="en-US" b="1" dirty="0">
                <a:latin typeface="Tempus Sans ITC" pitchFamily="82" charset="0"/>
              </a:rPr>
              <a:t>Icons were an important aspect of Religious Art in the Byzantine Empire. Many people could not read and they would learn about the Bible from the pictures. They felt safer and closer to God.</a:t>
            </a:r>
          </a:p>
        </p:txBody>
      </p:sp>
      <p:pic>
        <p:nvPicPr>
          <p:cNvPr id="13315" name="Picture 10" descr="http://www.greekfleamarket.com/images/icons/dpa.gif"/>
          <p:cNvPicPr>
            <a:picLocks noChangeAspect="1" noChangeArrowheads="1"/>
          </p:cNvPicPr>
          <p:nvPr/>
        </p:nvPicPr>
        <p:blipFill>
          <a:blip r:embed="rId2" cstate="print"/>
          <a:srcRect/>
          <a:stretch>
            <a:fillRect/>
          </a:stretch>
        </p:blipFill>
        <p:spPr bwMode="auto">
          <a:xfrm>
            <a:off x="173037" y="3639754"/>
            <a:ext cx="4286250" cy="3121025"/>
          </a:xfrm>
          <a:prstGeom prst="rect">
            <a:avLst/>
          </a:prstGeom>
          <a:noFill/>
          <a:ln w="9525">
            <a:noFill/>
            <a:miter lim="800000"/>
            <a:headEnd/>
            <a:tailEnd/>
          </a:ln>
        </p:spPr>
      </p:pic>
      <p:pic>
        <p:nvPicPr>
          <p:cNvPr id="13316" name="Picture 12" descr="http://kypros.org/Byzantine/014.jpg"/>
          <p:cNvPicPr>
            <a:picLocks noChangeAspect="1" noChangeArrowheads="1"/>
          </p:cNvPicPr>
          <p:nvPr/>
        </p:nvPicPr>
        <p:blipFill>
          <a:blip r:embed="rId3" cstate="print"/>
          <a:srcRect/>
          <a:stretch>
            <a:fillRect/>
          </a:stretch>
        </p:blipFill>
        <p:spPr bwMode="auto">
          <a:xfrm>
            <a:off x="7924800" y="1143000"/>
            <a:ext cx="1046163" cy="2063750"/>
          </a:xfrm>
          <a:prstGeom prst="rect">
            <a:avLst/>
          </a:prstGeom>
          <a:noFill/>
          <a:ln w="9525">
            <a:noFill/>
            <a:miter lim="800000"/>
            <a:headEnd/>
            <a:tailEnd/>
          </a:ln>
        </p:spPr>
      </p:pic>
      <p:pic>
        <p:nvPicPr>
          <p:cNvPr id="13317" name="Picture 14" descr="http://www.iconsexplained.com/iec/pics/092_virgin_inexhaustible_cup.jpg"/>
          <p:cNvPicPr>
            <a:picLocks noChangeAspect="1" noChangeArrowheads="1"/>
          </p:cNvPicPr>
          <p:nvPr/>
        </p:nvPicPr>
        <p:blipFill>
          <a:blip r:embed="rId4" cstate="print"/>
          <a:srcRect/>
          <a:stretch>
            <a:fillRect/>
          </a:stretch>
        </p:blipFill>
        <p:spPr bwMode="auto">
          <a:xfrm>
            <a:off x="4343400" y="228600"/>
            <a:ext cx="3749675" cy="4572000"/>
          </a:xfrm>
          <a:prstGeom prst="rect">
            <a:avLst/>
          </a:prstGeom>
          <a:noFill/>
          <a:ln w="9525">
            <a:noFill/>
            <a:miter lim="800000"/>
            <a:headEnd/>
            <a:tailEnd/>
          </a:ln>
        </p:spPr>
      </p:pic>
      <p:pic>
        <p:nvPicPr>
          <p:cNvPr id="13318" name="Picture 15" descr="http://www.ikonenbilder.de/images/m/B347.jpg"/>
          <p:cNvPicPr>
            <a:picLocks noChangeAspect="1" noChangeArrowheads="1"/>
          </p:cNvPicPr>
          <p:nvPr/>
        </p:nvPicPr>
        <p:blipFill>
          <a:blip r:embed="rId5" cstate="print"/>
          <a:srcRect/>
          <a:stretch>
            <a:fillRect/>
          </a:stretch>
        </p:blipFill>
        <p:spPr bwMode="auto">
          <a:xfrm>
            <a:off x="6764338" y="3706813"/>
            <a:ext cx="2374900" cy="3151187"/>
          </a:xfrm>
          <a:prstGeom prst="rect">
            <a:avLst/>
          </a:prstGeom>
          <a:noFill/>
          <a:ln w="9525">
            <a:noFill/>
            <a:miter lim="800000"/>
            <a:headEnd/>
            <a:tailEnd/>
          </a:ln>
        </p:spPr>
      </p:pic>
      <p:sp>
        <p:nvSpPr>
          <p:cNvPr id="13319" name="Text Box 16"/>
          <p:cNvSpPr txBox="1">
            <a:spLocks noChangeArrowheads="1"/>
          </p:cNvSpPr>
          <p:nvPr/>
        </p:nvSpPr>
        <p:spPr bwMode="auto">
          <a:xfrm>
            <a:off x="4572000" y="4343400"/>
            <a:ext cx="2286000" cy="2235200"/>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2000" b="1"/>
              <a:t>Icons are Pictures of Important Christians or sacred events. They take the form of murals, mosaics, or wooden panels</a:t>
            </a:r>
            <a:endParaRPr lang="en-US" sz="2000">
              <a:solidFill>
                <a:schemeClr val="bg2"/>
              </a:solidFill>
            </a:endParaRPr>
          </a:p>
        </p:txBody>
      </p:sp>
    </p:spTree>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109" name="PaperPort Document" r:id="rId3" imgW="9436680" imgH="6739200" progId="">
                  <p:embed/>
                </p:oleObj>
              </mc:Choice>
              <mc:Fallback>
                <p:oleObj name="PaperPort Document" r:id="rId3" imgW="9436680" imgH="673920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1" name="Text Box 3"/>
          <p:cNvSpPr txBox="1">
            <a:spLocks noChangeArrowheads="1"/>
          </p:cNvSpPr>
          <p:nvPr/>
        </p:nvSpPr>
        <p:spPr bwMode="auto">
          <a:xfrm>
            <a:off x="3505200" y="609600"/>
            <a:ext cx="2057400" cy="711200"/>
          </a:xfrm>
          <a:prstGeom prst="rect">
            <a:avLst/>
          </a:prstGeom>
          <a:solidFill>
            <a:schemeClr val="tx1"/>
          </a:solidFill>
          <a:ln w="9525">
            <a:solidFill>
              <a:srgbClr val="33CC33"/>
            </a:solidFill>
            <a:miter lim="800000"/>
            <a:headEnd/>
            <a:tailEnd/>
          </a:ln>
        </p:spPr>
        <p:txBody>
          <a:bodyPr>
            <a:spAutoFit/>
          </a:bodyPr>
          <a:lstStyle/>
          <a:p>
            <a:pPr algn="ctr">
              <a:spcBef>
                <a:spcPct val="50000"/>
              </a:spcBef>
            </a:pPr>
            <a:r>
              <a:rPr lang="en-US" sz="4000" b="1" u="sng" dirty="0">
                <a:solidFill>
                  <a:schemeClr val="bg2"/>
                </a:solidFill>
              </a:rPr>
              <a:t>ICONS</a:t>
            </a:r>
            <a:endParaRPr lang="en-US" sz="2000" u="sng" dirty="0">
              <a:solidFill>
                <a:schemeClr val="bg2"/>
              </a:solidFill>
            </a:endParaRPr>
          </a:p>
        </p:txBody>
      </p:sp>
      <p:sp>
        <p:nvSpPr>
          <p:cNvPr id="2052" name="Text Box 4"/>
          <p:cNvSpPr txBox="1">
            <a:spLocks noChangeArrowheads="1"/>
          </p:cNvSpPr>
          <p:nvPr/>
        </p:nvSpPr>
        <p:spPr bwMode="auto">
          <a:xfrm>
            <a:off x="3429000" y="2667000"/>
            <a:ext cx="1905000" cy="4076700"/>
          </a:xfrm>
          <a:prstGeom prst="rect">
            <a:avLst/>
          </a:prstGeom>
          <a:solidFill>
            <a:schemeClr val="tx1"/>
          </a:solidFill>
          <a:ln w="9525">
            <a:noFill/>
            <a:miter lim="800000"/>
            <a:headEnd/>
            <a:tailEnd/>
          </a:ln>
        </p:spPr>
        <p:txBody>
          <a:bodyPr>
            <a:spAutoFit/>
          </a:bodyPr>
          <a:lstStyle/>
          <a:p>
            <a:pPr>
              <a:spcBef>
                <a:spcPct val="50000"/>
              </a:spcBef>
              <a:buFontTx/>
              <a:buChar char="•"/>
            </a:pPr>
            <a:r>
              <a:rPr lang="en-US" sz="1800" dirty="0">
                <a:solidFill>
                  <a:schemeClr val="bg2"/>
                </a:solidFill>
              </a:rPr>
              <a:t>Christians used Icons because few people could read</a:t>
            </a:r>
          </a:p>
          <a:p>
            <a:pPr>
              <a:spcBef>
                <a:spcPct val="50000"/>
              </a:spcBef>
              <a:buFontTx/>
              <a:buChar char="•"/>
            </a:pPr>
            <a:r>
              <a:rPr lang="en-US" sz="1800" dirty="0">
                <a:solidFill>
                  <a:schemeClr val="bg2"/>
                </a:solidFill>
              </a:rPr>
              <a:t>Some disapproved of showing devotion (praying) to icons </a:t>
            </a:r>
          </a:p>
          <a:p>
            <a:pPr>
              <a:spcBef>
                <a:spcPct val="50000"/>
              </a:spcBef>
              <a:buFontTx/>
              <a:buChar char="•"/>
            </a:pPr>
            <a:r>
              <a:rPr lang="en-US" sz="1800" dirty="0">
                <a:solidFill>
                  <a:schemeClr val="bg2"/>
                </a:solidFill>
              </a:rPr>
              <a:t>Controversy raged for years</a:t>
            </a:r>
          </a:p>
          <a:p>
            <a:pPr algn="ctr">
              <a:spcBef>
                <a:spcPct val="50000"/>
              </a:spcBef>
              <a:buFontTx/>
              <a:buChar char="•"/>
            </a:pPr>
            <a:r>
              <a:rPr lang="en-US" sz="1800" b="1" dirty="0">
                <a:solidFill>
                  <a:schemeClr val="bg2"/>
                </a:solidFill>
              </a:rPr>
              <a:t>In 1054 the Christian Church split into 2 churches</a:t>
            </a:r>
          </a:p>
        </p:txBody>
      </p:sp>
      <p:sp>
        <p:nvSpPr>
          <p:cNvPr id="2053" name="Text Box 5"/>
          <p:cNvSpPr txBox="1">
            <a:spLocks noChangeArrowheads="1"/>
          </p:cNvSpPr>
          <p:nvPr/>
        </p:nvSpPr>
        <p:spPr bwMode="auto">
          <a:xfrm>
            <a:off x="228600" y="5562600"/>
            <a:ext cx="1981200" cy="831850"/>
          </a:xfrm>
          <a:prstGeom prst="rect">
            <a:avLst/>
          </a:prstGeom>
          <a:noFill/>
          <a:ln w="9525">
            <a:solidFill>
              <a:schemeClr val="bg1"/>
            </a:solidFill>
            <a:miter lim="800000"/>
            <a:headEnd/>
            <a:tailEnd/>
          </a:ln>
        </p:spPr>
        <p:txBody>
          <a:bodyPr>
            <a:spAutoFit/>
          </a:bodyPr>
          <a:lstStyle/>
          <a:p>
            <a:pPr algn="ctr">
              <a:spcBef>
                <a:spcPct val="50000"/>
              </a:spcBef>
            </a:pPr>
            <a:r>
              <a:rPr lang="en-US" b="1" dirty="0">
                <a:solidFill>
                  <a:srgbClr val="00863D"/>
                </a:solidFill>
              </a:rPr>
              <a:t>ROMAN CATHOLIC</a:t>
            </a:r>
          </a:p>
        </p:txBody>
      </p:sp>
      <p:sp>
        <p:nvSpPr>
          <p:cNvPr id="2054" name="Text Box 6"/>
          <p:cNvSpPr txBox="1">
            <a:spLocks noChangeArrowheads="1"/>
          </p:cNvSpPr>
          <p:nvPr/>
        </p:nvSpPr>
        <p:spPr bwMode="auto">
          <a:xfrm>
            <a:off x="6705600" y="5105400"/>
            <a:ext cx="2209800" cy="1196975"/>
          </a:xfrm>
          <a:prstGeom prst="rect">
            <a:avLst/>
          </a:prstGeom>
          <a:noFill/>
          <a:ln w="9525">
            <a:solidFill>
              <a:schemeClr val="hlink"/>
            </a:solidFill>
            <a:miter lim="800000"/>
            <a:headEnd/>
            <a:tailEnd/>
          </a:ln>
        </p:spPr>
        <p:txBody>
          <a:bodyPr>
            <a:spAutoFit/>
          </a:bodyPr>
          <a:lstStyle/>
          <a:p>
            <a:pPr algn="ctr">
              <a:spcBef>
                <a:spcPct val="50000"/>
              </a:spcBef>
            </a:pPr>
            <a:r>
              <a:rPr lang="en-US" b="1" dirty="0">
                <a:solidFill>
                  <a:schemeClr val="hlink"/>
                </a:solidFill>
              </a:rPr>
              <a:t>EASTERN or GREEK ORTHODOX</a:t>
            </a:r>
          </a:p>
        </p:txBody>
      </p:sp>
      <p:sp>
        <p:nvSpPr>
          <p:cNvPr id="2055" name="Text Box 7"/>
          <p:cNvSpPr txBox="1">
            <a:spLocks noChangeArrowheads="1"/>
          </p:cNvSpPr>
          <p:nvPr/>
        </p:nvSpPr>
        <p:spPr bwMode="auto">
          <a:xfrm>
            <a:off x="838200" y="838200"/>
            <a:ext cx="1752600" cy="641350"/>
          </a:xfrm>
          <a:prstGeom prst="rect">
            <a:avLst/>
          </a:prstGeom>
          <a:noFill/>
          <a:ln w="9525">
            <a:noFill/>
            <a:miter lim="800000"/>
            <a:headEnd/>
            <a:tailEnd/>
          </a:ln>
        </p:spPr>
        <p:txBody>
          <a:bodyPr>
            <a:spAutoFit/>
          </a:bodyPr>
          <a:lstStyle/>
          <a:p>
            <a:pPr algn="ctr">
              <a:spcBef>
                <a:spcPct val="50000"/>
              </a:spcBef>
            </a:pPr>
            <a:r>
              <a:rPr lang="en-US" sz="1800" b="1">
                <a:solidFill>
                  <a:srgbClr val="00863D"/>
                </a:solidFill>
              </a:rPr>
              <a:t>Icons were to be respected</a:t>
            </a:r>
          </a:p>
        </p:txBody>
      </p:sp>
      <p:sp>
        <p:nvSpPr>
          <p:cNvPr id="2056" name="Text Box 8"/>
          <p:cNvSpPr txBox="1">
            <a:spLocks noChangeArrowheads="1"/>
          </p:cNvSpPr>
          <p:nvPr/>
        </p:nvSpPr>
        <p:spPr bwMode="auto">
          <a:xfrm>
            <a:off x="6553200" y="685800"/>
            <a:ext cx="1600200" cy="915988"/>
          </a:xfrm>
          <a:prstGeom prst="rect">
            <a:avLst/>
          </a:prstGeom>
          <a:noFill/>
          <a:ln w="9525">
            <a:noFill/>
            <a:miter lim="800000"/>
            <a:headEnd/>
            <a:tailEnd/>
          </a:ln>
        </p:spPr>
        <p:txBody>
          <a:bodyPr>
            <a:spAutoFit/>
          </a:bodyPr>
          <a:lstStyle/>
          <a:p>
            <a:pPr>
              <a:spcBef>
                <a:spcPct val="50000"/>
              </a:spcBef>
            </a:pPr>
            <a:r>
              <a:rPr lang="en-US" sz="1800" b="1">
                <a:solidFill>
                  <a:schemeClr val="hlink"/>
                </a:solidFill>
              </a:rPr>
              <a:t>Icons were used – many disapproved</a:t>
            </a:r>
          </a:p>
        </p:txBody>
      </p:sp>
      <p:sp>
        <p:nvSpPr>
          <p:cNvPr id="2057" name="Text Box 9"/>
          <p:cNvSpPr txBox="1">
            <a:spLocks noChangeArrowheads="1"/>
          </p:cNvSpPr>
          <p:nvPr/>
        </p:nvSpPr>
        <p:spPr bwMode="auto">
          <a:xfrm>
            <a:off x="152400" y="1752600"/>
            <a:ext cx="1752600" cy="3527425"/>
          </a:xfrm>
          <a:prstGeom prst="rect">
            <a:avLst/>
          </a:prstGeom>
          <a:solidFill>
            <a:schemeClr val="tx1"/>
          </a:solidFill>
          <a:ln w="9525">
            <a:noFill/>
            <a:miter lim="800000"/>
            <a:headEnd/>
            <a:tailEnd/>
          </a:ln>
        </p:spPr>
        <p:txBody>
          <a:bodyPr>
            <a:spAutoFit/>
          </a:bodyPr>
          <a:lstStyle/>
          <a:p>
            <a:pPr>
              <a:spcBef>
                <a:spcPct val="50000"/>
              </a:spcBef>
              <a:buFontTx/>
              <a:buChar char="•"/>
            </a:pPr>
            <a:r>
              <a:rPr lang="en-US" sz="1800" dirty="0">
                <a:solidFill>
                  <a:schemeClr val="bg2"/>
                </a:solidFill>
              </a:rPr>
              <a:t>Pope controlled church affairs</a:t>
            </a:r>
          </a:p>
          <a:p>
            <a:pPr>
              <a:spcBef>
                <a:spcPct val="50000"/>
              </a:spcBef>
              <a:buFontTx/>
              <a:buChar char="•"/>
            </a:pPr>
            <a:r>
              <a:rPr lang="en-US" sz="1800" dirty="0">
                <a:solidFill>
                  <a:schemeClr val="bg2"/>
                </a:solidFill>
              </a:rPr>
              <a:t>Clergy prohibited from marrying</a:t>
            </a:r>
          </a:p>
          <a:p>
            <a:pPr>
              <a:spcBef>
                <a:spcPct val="50000"/>
              </a:spcBef>
              <a:buFontTx/>
              <a:buChar char="•"/>
            </a:pPr>
            <a:r>
              <a:rPr lang="en-US" sz="1800" dirty="0">
                <a:solidFill>
                  <a:schemeClr val="bg2"/>
                </a:solidFill>
              </a:rPr>
              <a:t>Latin was the language of the church</a:t>
            </a:r>
          </a:p>
          <a:p>
            <a:pPr>
              <a:spcBef>
                <a:spcPct val="50000"/>
              </a:spcBef>
              <a:buFontTx/>
              <a:buChar char="•"/>
            </a:pPr>
            <a:r>
              <a:rPr lang="en-US" sz="1800" dirty="0">
                <a:solidFill>
                  <a:schemeClr val="bg2"/>
                </a:solidFill>
              </a:rPr>
              <a:t>Christmas was the main holy day</a:t>
            </a:r>
          </a:p>
        </p:txBody>
      </p:sp>
      <p:sp>
        <p:nvSpPr>
          <p:cNvPr id="2058" name="Text Box 10"/>
          <p:cNvSpPr txBox="1">
            <a:spLocks noChangeArrowheads="1"/>
          </p:cNvSpPr>
          <p:nvPr/>
        </p:nvSpPr>
        <p:spPr bwMode="auto">
          <a:xfrm>
            <a:off x="7010400" y="1752600"/>
            <a:ext cx="2133600" cy="3252787"/>
          </a:xfrm>
          <a:prstGeom prst="rect">
            <a:avLst/>
          </a:prstGeom>
          <a:solidFill>
            <a:schemeClr val="tx1"/>
          </a:solidFill>
          <a:ln w="9525">
            <a:noFill/>
            <a:miter lim="800000"/>
            <a:headEnd/>
            <a:tailEnd/>
          </a:ln>
        </p:spPr>
        <p:txBody>
          <a:bodyPr>
            <a:spAutoFit/>
          </a:bodyPr>
          <a:lstStyle/>
          <a:p>
            <a:pPr>
              <a:spcBef>
                <a:spcPct val="50000"/>
              </a:spcBef>
              <a:buFontTx/>
              <a:buChar char="•"/>
            </a:pPr>
            <a:r>
              <a:rPr lang="en-US" sz="1800" dirty="0">
                <a:solidFill>
                  <a:schemeClr val="bg2"/>
                </a:solidFill>
              </a:rPr>
              <a:t>Byzantine Emperor controlled church affairs</a:t>
            </a:r>
          </a:p>
          <a:p>
            <a:pPr>
              <a:spcBef>
                <a:spcPct val="50000"/>
              </a:spcBef>
              <a:buFontTx/>
              <a:buChar char="•"/>
            </a:pPr>
            <a:r>
              <a:rPr lang="en-US" sz="1800" dirty="0">
                <a:solidFill>
                  <a:schemeClr val="bg2"/>
                </a:solidFill>
              </a:rPr>
              <a:t>Clergy allowed to marry</a:t>
            </a:r>
          </a:p>
          <a:p>
            <a:pPr>
              <a:spcBef>
                <a:spcPct val="50000"/>
              </a:spcBef>
              <a:buFontTx/>
              <a:buChar char="•"/>
            </a:pPr>
            <a:r>
              <a:rPr lang="en-US" sz="1800" dirty="0">
                <a:solidFill>
                  <a:schemeClr val="bg2"/>
                </a:solidFill>
              </a:rPr>
              <a:t>Greek was the language of the church</a:t>
            </a:r>
          </a:p>
          <a:p>
            <a:pPr>
              <a:spcBef>
                <a:spcPct val="50000"/>
              </a:spcBef>
              <a:buFontTx/>
              <a:buChar char="•"/>
            </a:pPr>
            <a:r>
              <a:rPr lang="en-US" sz="1800" dirty="0">
                <a:solidFill>
                  <a:schemeClr val="bg2"/>
                </a:solidFill>
              </a:rPr>
              <a:t>Easter was the main holy day</a:t>
            </a:r>
          </a:p>
        </p:txBody>
      </p:sp>
      <p:sp>
        <p:nvSpPr>
          <p:cNvPr id="2059" name="Text Box 11"/>
          <p:cNvSpPr txBox="1">
            <a:spLocks noChangeArrowheads="1"/>
          </p:cNvSpPr>
          <p:nvPr/>
        </p:nvSpPr>
        <p:spPr bwMode="auto">
          <a:xfrm>
            <a:off x="3505200" y="1295400"/>
            <a:ext cx="2057400" cy="1384995"/>
          </a:xfrm>
          <a:prstGeom prst="rect">
            <a:avLst/>
          </a:prstGeom>
          <a:solidFill>
            <a:schemeClr val="tx1"/>
          </a:solidFill>
          <a:ln w="9525">
            <a:solidFill>
              <a:srgbClr val="33CC33"/>
            </a:solidFill>
            <a:miter lim="800000"/>
            <a:headEnd/>
            <a:tailEnd/>
          </a:ln>
        </p:spPr>
        <p:txBody>
          <a:bodyPr>
            <a:spAutoFit/>
          </a:bodyPr>
          <a:lstStyle/>
          <a:p>
            <a:pPr algn="ctr">
              <a:spcBef>
                <a:spcPct val="50000"/>
              </a:spcBef>
            </a:pPr>
            <a:r>
              <a:rPr lang="en-US" sz="1800" dirty="0">
                <a:solidFill>
                  <a:schemeClr val="hlink"/>
                </a:solidFill>
              </a:rPr>
              <a:t>HOW THE</a:t>
            </a:r>
            <a:r>
              <a:rPr lang="en-US" sz="1800" b="1" dirty="0">
                <a:solidFill>
                  <a:schemeClr val="bg2"/>
                </a:solidFill>
              </a:rPr>
              <a:t> </a:t>
            </a:r>
            <a:r>
              <a:rPr lang="en-US" b="1" i="1" u="sng" dirty="0">
                <a:solidFill>
                  <a:schemeClr val="bg1"/>
                </a:solidFill>
              </a:rPr>
              <a:t>GREAT SCHISM</a:t>
            </a:r>
            <a:r>
              <a:rPr lang="en-US" b="1" dirty="0">
                <a:solidFill>
                  <a:schemeClr val="bg2"/>
                </a:solidFill>
              </a:rPr>
              <a:t> </a:t>
            </a:r>
            <a:r>
              <a:rPr lang="en-US" sz="1800" dirty="0">
                <a:solidFill>
                  <a:schemeClr val="hlink"/>
                </a:solidFill>
              </a:rPr>
              <a:t>HAPPENED</a:t>
            </a:r>
            <a:endParaRPr lang="en-US" sz="1800" dirty="0">
              <a:solidFill>
                <a:schemeClr val="bg2"/>
              </a:solidFill>
            </a:endParaRPr>
          </a:p>
        </p:txBody>
      </p:sp>
      <p:sp>
        <p:nvSpPr>
          <p:cNvPr id="12" name="TextBox 11"/>
          <p:cNvSpPr txBox="1"/>
          <p:nvPr/>
        </p:nvSpPr>
        <p:spPr>
          <a:xfrm>
            <a:off x="5791200" y="4343400"/>
            <a:ext cx="1066800" cy="523220"/>
          </a:xfrm>
          <a:prstGeom prst="rect">
            <a:avLst/>
          </a:prstGeom>
          <a:solidFill>
            <a:schemeClr val="tx1"/>
          </a:solidFill>
          <a:ln>
            <a:noFill/>
          </a:ln>
        </p:spPr>
        <p:txBody>
          <a:bodyPr wrap="square" rtlCol="0">
            <a:spAutoFit/>
          </a:bodyPr>
          <a:lstStyle/>
          <a:p>
            <a:r>
              <a:rPr lang="en-US" sz="1400" dirty="0">
                <a:solidFill>
                  <a:schemeClr val="bg2"/>
                </a:solidFill>
              </a:rPr>
              <a:t>Orthodox Church</a:t>
            </a:r>
          </a:p>
        </p:txBody>
      </p:sp>
    </p:spTree>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28600" y="381000"/>
            <a:ext cx="3505200" cy="3195638"/>
          </a:xfrm>
          <a:prstGeom prst="rect">
            <a:avLst/>
          </a:prstGeom>
          <a:noFill/>
          <a:ln w="9525">
            <a:noFill/>
            <a:miter lim="800000"/>
            <a:headEnd/>
            <a:tailEnd/>
          </a:ln>
        </p:spPr>
        <p:txBody>
          <a:bodyPr>
            <a:spAutoFit/>
          </a:bodyPr>
          <a:lstStyle/>
          <a:p>
            <a:pPr>
              <a:spcBef>
                <a:spcPct val="50000"/>
              </a:spcBef>
              <a:buFontTx/>
              <a:buChar char="•"/>
            </a:pPr>
            <a:r>
              <a:rPr lang="en-US" b="1">
                <a:latin typeface="Arial" charset="0"/>
              </a:rPr>
              <a:t>The Byzantines fought constant battles against Muslims, Arabs and Turks</a:t>
            </a:r>
          </a:p>
          <a:p>
            <a:pPr>
              <a:spcBef>
                <a:spcPct val="50000"/>
              </a:spcBef>
            </a:pPr>
            <a:r>
              <a:rPr lang="en-US" b="1">
                <a:latin typeface="Arial" charset="0"/>
              </a:rPr>
              <a:t>They were threatened by tribes from the North</a:t>
            </a:r>
          </a:p>
        </p:txBody>
      </p:sp>
      <p:pic>
        <p:nvPicPr>
          <p:cNvPr id="14339" name="Picture 4" descr="http://www.callisto.si.usherb.ca/~croisade/IMAGES/Tintoret.jpg"/>
          <p:cNvPicPr>
            <a:picLocks noChangeAspect="1" noChangeArrowheads="1"/>
          </p:cNvPicPr>
          <p:nvPr/>
        </p:nvPicPr>
        <p:blipFill>
          <a:blip r:embed="rId2" cstate="print"/>
          <a:srcRect/>
          <a:stretch>
            <a:fillRect/>
          </a:stretch>
        </p:blipFill>
        <p:spPr bwMode="auto">
          <a:xfrm>
            <a:off x="3962400" y="304800"/>
            <a:ext cx="4953000" cy="4416425"/>
          </a:xfrm>
          <a:prstGeom prst="rect">
            <a:avLst/>
          </a:prstGeom>
          <a:noFill/>
          <a:ln w="9525">
            <a:noFill/>
            <a:miter lim="800000"/>
            <a:headEnd/>
            <a:tailEnd/>
          </a:ln>
        </p:spPr>
      </p:pic>
      <p:pic>
        <p:nvPicPr>
          <p:cNvPr id="14340" name="Picture 8" descr="http://www.allempires.com/empires/polish_lit_full/battle_ottomans.jpg"/>
          <p:cNvPicPr>
            <a:picLocks noChangeAspect="1" noChangeArrowheads="1"/>
          </p:cNvPicPr>
          <p:nvPr/>
        </p:nvPicPr>
        <p:blipFill>
          <a:blip r:embed="rId3" cstate="print"/>
          <a:srcRect/>
          <a:stretch>
            <a:fillRect/>
          </a:stretch>
        </p:blipFill>
        <p:spPr bwMode="auto">
          <a:xfrm>
            <a:off x="228600" y="3657600"/>
            <a:ext cx="5033963" cy="2908300"/>
          </a:xfrm>
          <a:prstGeom prst="rect">
            <a:avLst/>
          </a:prstGeom>
          <a:noFill/>
          <a:ln w="9525">
            <a:noFill/>
            <a:miter lim="800000"/>
            <a:headEnd/>
            <a:tailEnd/>
          </a:ln>
        </p:spPr>
      </p:pic>
      <p:sp>
        <p:nvSpPr>
          <p:cNvPr id="14341" name="Text Box 9"/>
          <p:cNvSpPr txBox="1">
            <a:spLocks noChangeArrowheads="1"/>
          </p:cNvSpPr>
          <p:nvPr/>
        </p:nvSpPr>
        <p:spPr bwMode="auto">
          <a:xfrm>
            <a:off x="5257800" y="4876800"/>
            <a:ext cx="3657600" cy="1766888"/>
          </a:xfrm>
          <a:prstGeom prst="rect">
            <a:avLst/>
          </a:prstGeom>
          <a:noFill/>
          <a:ln w="9525">
            <a:noFill/>
            <a:miter lim="800000"/>
            <a:headEnd/>
            <a:tailEnd/>
          </a:ln>
        </p:spPr>
        <p:txBody>
          <a:bodyPr>
            <a:spAutoFit/>
          </a:bodyPr>
          <a:lstStyle/>
          <a:p>
            <a:pPr algn="ctr">
              <a:spcBef>
                <a:spcPct val="50000"/>
              </a:spcBef>
            </a:pPr>
            <a:r>
              <a:rPr lang="en-US" sz="2200" b="1">
                <a:latin typeface="Arial" charset="0"/>
              </a:rPr>
              <a:t>They even had to fight against Crusaders from the West who were supposed to be on their side!</a:t>
            </a:r>
            <a:endParaRPr lang="en-US" sz="2200"/>
          </a:p>
        </p:txBody>
      </p:sp>
    </p:spTree>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http://www.ahistoryofgreece.com/photos/fallofconstantinoplesm.jpg"/>
          <p:cNvPicPr>
            <a:picLocks noChangeAspect="1" noChangeArrowheads="1"/>
          </p:cNvPicPr>
          <p:nvPr/>
        </p:nvPicPr>
        <p:blipFill>
          <a:blip r:embed="rId2" cstate="print"/>
          <a:srcRect/>
          <a:stretch>
            <a:fillRect/>
          </a:stretch>
        </p:blipFill>
        <p:spPr bwMode="auto">
          <a:xfrm>
            <a:off x="4876800" y="304800"/>
            <a:ext cx="3554413" cy="3203575"/>
          </a:xfrm>
          <a:prstGeom prst="rect">
            <a:avLst/>
          </a:prstGeom>
          <a:noFill/>
          <a:ln w="9525">
            <a:noFill/>
            <a:miter lim="800000"/>
            <a:headEnd/>
            <a:tailEnd/>
          </a:ln>
        </p:spPr>
      </p:pic>
      <p:sp>
        <p:nvSpPr>
          <p:cNvPr id="15363" name="Text Box 4"/>
          <p:cNvSpPr txBox="1">
            <a:spLocks noChangeArrowheads="1"/>
          </p:cNvSpPr>
          <p:nvPr/>
        </p:nvSpPr>
        <p:spPr bwMode="auto">
          <a:xfrm>
            <a:off x="304800" y="381000"/>
            <a:ext cx="3733800" cy="1927225"/>
          </a:xfrm>
          <a:prstGeom prst="rect">
            <a:avLst/>
          </a:prstGeom>
          <a:solidFill>
            <a:srgbClr val="FFCC66"/>
          </a:solidFill>
          <a:ln w="9525">
            <a:solidFill>
              <a:schemeClr val="bg2"/>
            </a:solidFill>
            <a:miter lim="800000"/>
            <a:headEnd/>
            <a:tailEnd/>
          </a:ln>
        </p:spPr>
        <p:txBody>
          <a:bodyPr>
            <a:spAutoFit/>
          </a:bodyPr>
          <a:lstStyle/>
          <a:p>
            <a:pPr algn="ctr">
              <a:spcBef>
                <a:spcPct val="50000"/>
              </a:spcBef>
            </a:pPr>
            <a:r>
              <a:rPr lang="en-US" b="1">
                <a:solidFill>
                  <a:schemeClr val="bg2"/>
                </a:solidFill>
              </a:rPr>
              <a:t>After Justinian’s death the Empire became smaller and smaller – and by 1400 only the land around Constantinople was left</a:t>
            </a:r>
          </a:p>
        </p:txBody>
      </p:sp>
      <p:sp>
        <p:nvSpPr>
          <p:cNvPr id="15364" name="Text Box 5"/>
          <p:cNvSpPr txBox="1">
            <a:spLocks noChangeArrowheads="1"/>
          </p:cNvSpPr>
          <p:nvPr/>
        </p:nvSpPr>
        <p:spPr bwMode="auto">
          <a:xfrm>
            <a:off x="5029200" y="4419600"/>
            <a:ext cx="3657600" cy="1938992"/>
          </a:xfrm>
          <a:prstGeom prst="rect">
            <a:avLst/>
          </a:prstGeom>
          <a:solidFill>
            <a:schemeClr val="bg2"/>
          </a:solidFill>
          <a:ln w="9525">
            <a:solidFill>
              <a:srgbClr val="FFCC66"/>
            </a:solidFill>
            <a:miter lim="800000"/>
            <a:headEnd/>
            <a:tailEnd/>
          </a:ln>
        </p:spPr>
        <p:txBody>
          <a:bodyPr>
            <a:spAutoFit/>
          </a:bodyPr>
          <a:lstStyle/>
          <a:p>
            <a:pPr algn="ctr">
              <a:spcBef>
                <a:spcPct val="50000"/>
              </a:spcBef>
            </a:pPr>
            <a:r>
              <a:rPr lang="en-US" b="1" dirty="0">
                <a:solidFill>
                  <a:srgbClr val="FFCC66"/>
                </a:solidFill>
              </a:rPr>
              <a:t>In 1453 an army of OTTOMAN TURKS attacked the city and after </a:t>
            </a:r>
            <a:r>
              <a:rPr lang="en-US" b="1">
                <a:solidFill>
                  <a:srgbClr val="FFCC66"/>
                </a:solidFill>
              </a:rPr>
              <a:t>6-8 weeks the city fell – and the Empire Collapsed</a:t>
            </a:r>
          </a:p>
        </p:txBody>
      </p:sp>
      <p:pic>
        <p:nvPicPr>
          <p:cNvPr id="15365" name="Picture 7" descr="http://www.historyarts.ro/galerie/images/12_siege_constantinople.jpg"/>
          <p:cNvPicPr>
            <a:picLocks noChangeAspect="1" noChangeArrowheads="1"/>
          </p:cNvPicPr>
          <p:nvPr/>
        </p:nvPicPr>
        <p:blipFill>
          <a:blip r:embed="rId3" cstate="print"/>
          <a:srcRect/>
          <a:stretch>
            <a:fillRect/>
          </a:stretch>
        </p:blipFill>
        <p:spPr bwMode="auto">
          <a:xfrm>
            <a:off x="304800" y="3074988"/>
            <a:ext cx="4495800" cy="3470275"/>
          </a:xfrm>
          <a:prstGeom prst="rect">
            <a:avLst/>
          </a:prstGeom>
          <a:noFill/>
          <a:ln w="9525">
            <a:noFill/>
            <a:miter lim="800000"/>
            <a:headEnd/>
            <a:tailEnd/>
          </a:ln>
        </p:spPr>
      </p:pic>
    </p:spTree>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57200" y="381000"/>
            <a:ext cx="6781800" cy="1927225"/>
          </a:xfrm>
          <a:prstGeom prst="rect">
            <a:avLst/>
          </a:prstGeom>
          <a:solidFill>
            <a:srgbClr val="F7D547"/>
          </a:solidFill>
          <a:ln w="9525">
            <a:solidFill>
              <a:schemeClr val="bg2"/>
            </a:solidFill>
            <a:miter lim="800000"/>
            <a:headEnd/>
            <a:tailEnd/>
          </a:ln>
        </p:spPr>
        <p:txBody>
          <a:bodyPr>
            <a:spAutoFit/>
          </a:bodyPr>
          <a:lstStyle/>
          <a:p>
            <a:pPr algn="ctr"/>
            <a:r>
              <a:rPr lang="en-US" b="1" dirty="0">
                <a:solidFill>
                  <a:schemeClr val="bg2"/>
                </a:solidFill>
                <a:latin typeface="Arial" charset="0"/>
              </a:rPr>
              <a:t>For </a:t>
            </a:r>
            <a:r>
              <a:rPr lang="en-US" b="1" u="sng" dirty="0">
                <a:solidFill>
                  <a:schemeClr val="bg2"/>
                </a:solidFill>
                <a:latin typeface="Arial" charset="0"/>
              </a:rPr>
              <a:t>1,000 years</a:t>
            </a:r>
            <a:r>
              <a:rPr lang="en-US" b="1" dirty="0">
                <a:solidFill>
                  <a:schemeClr val="bg2"/>
                </a:solidFill>
                <a:latin typeface="Arial" charset="0"/>
              </a:rPr>
              <a:t>, the </a:t>
            </a:r>
            <a:r>
              <a:rPr lang="en-US" b="1" u="sng" dirty="0">
                <a:solidFill>
                  <a:schemeClr val="bg2"/>
                </a:solidFill>
                <a:latin typeface="Arial" charset="0"/>
              </a:rPr>
              <a:t>Byzantines built </a:t>
            </a:r>
            <a:r>
              <a:rPr lang="en-US" b="1" dirty="0">
                <a:solidFill>
                  <a:schemeClr val="bg2"/>
                </a:solidFill>
                <a:latin typeface="Arial" charset="0"/>
              </a:rPr>
              <a:t>on the </a:t>
            </a:r>
            <a:r>
              <a:rPr lang="en-US" b="1" u="sng" dirty="0">
                <a:solidFill>
                  <a:schemeClr val="bg2"/>
                </a:solidFill>
                <a:latin typeface="Arial" charset="0"/>
              </a:rPr>
              <a:t>culture</a:t>
            </a:r>
            <a:r>
              <a:rPr lang="en-US" b="1" dirty="0">
                <a:solidFill>
                  <a:schemeClr val="bg2"/>
                </a:solidFill>
                <a:latin typeface="Arial" charset="0"/>
              </a:rPr>
              <a:t> of the </a:t>
            </a:r>
            <a:r>
              <a:rPr lang="en-US" b="1" u="sng" dirty="0">
                <a:solidFill>
                  <a:schemeClr val="bg2"/>
                </a:solidFill>
                <a:latin typeface="Arial" charset="0"/>
              </a:rPr>
              <a:t>Hellenistic world</a:t>
            </a:r>
            <a:r>
              <a:rPr lang="en-US" b="1" dirty="0">
                <a:solidFill>
                  <a:schemeClr val="bg2"/>
                </a:solidFill>
                <a:latin typeface="Arial" charset="0"/>
              </a:rPr>
              <a:t>. Byzantine civilization </a:t>
            </a:r>
            <a:r>
              <a:rPr lang="en-US" b="1" u="sng" dirty="0">
                <a:solidFill>
                  <a:schemeClr val="bg2"/>
                </a:solidFill>
                <a:latin typeface="Arial" charset="0"/>
              </a:rPr>
              <a:t>blended Christian beliefs with Greek science, philosophy, arts</a:t>
            </a:r>
            <a:r>
              <a:rPr lang="en-US" b="1" dirty="0">
                <a:solidFill>
                  <a:schemeClr val="bg2"/>
                </a:solidFill>
                <a:latin typeface="Arial" charset="0"/>
              </a:rPr>
              <a:t>, and </a:t>
            </a:r>
            <a:r>
              <a:rPr lang="en-US" b="1" u="sng" dirty="0">
                <a:solidFill>
                  <a:schemeClr val="bg2"/>
                </a:solidFill>
                <a:latin typeface="Arial" charset="0"/>
              </a:rPr>
              <a:t>literature</a:t>
            </a:r>
            <a:r>
              <a:rPr lang="en-US" b="1" u="sng" dirty="0">
                <a:solidFill>
                  <a:schemeClr val="hlink"/>
                </a:solidFill>
                <a:latin typeface="Arial" charset="0"/>
              </a:rPr>
              <a:t>.  </a:t>
            </a:r>
          </a:p>
        </p:txBody>
      </p:sp>
      <p:sp>
        <p:nvSpPr>
          <p:cNvPr id="10243" name="Rectangle 3"/>
          <p:cNvSpPr>
            <a:spLocks noChangeArrowheads="1"/>
          </p:cNvSpPr>
          <p:nvPr/>
        </p:nvSpPr>
        <p:spPr bwMode="auto">
          <a:xfrm>
            <a:off x="1676400" y="2057400"/>
            <a:ext cx="6551613" cy="4419600"/>
          </a:xfrm>
          <a:prstGeom prst="rect">
            <a:avLst/>
          </a:prstGeom>
          <a:noFill/>
          <a:ln w="9525">
            <a:noFill/>
            <a:miter lim="800000"/>
            <a:headEnd/>
            <a:tailEnd/>
          </a:ln>
        </p:spPr>
        <p:txBody>
          <a:bodyPr/>
          <a:lstStyle/>
          <a:p>
            <a:pPr marL="342900" indent="-342900">
              <a:spcBef>
                <a:spcPct val="20000"/>
              </a:spcBef>
            </a:pPr>
            <a:endParaRPr lang="en-US" dirty="0"/>
          </a:p>
          <a:p>
            <a:pPr marL="342900" indent="-342900">
              <a:spcBef>
                <a:spcPct val="20000"/>
              </a:spcBef>
              <a:buFontTx/>
              <a:buChar char="•"/>
            </a:pPr>
            <a:r>
              <a:rPr lang="en-US" b="1" u="sng" dirty="0"/>
              <a:t>extended Roman achievements in engineering </a:t>
            </a:r>
            <a:r>
              <a:rPr lang="en-US" b="1" dirty="0"/>
              <a:t>and the </a:t>
            </a:r>
            <a:r>
              <a:rPr lang="en-US" b="1" u="sng" dirty="0"/>
              <a:t>law.</a:t>
            </a:r>
          </a:p>
          <a:p>
            <a:pPr marL="342900" indent="-342900">
              <a:spcBef>
                <a:spcPct val="20000"/>
              </a:spcBef>
            </a:pPr>
            <a:endParaRPr lang="en-US" b="1" dirty="0"/>
          </a:p>
          <a:p>
            <a:pPr marL="342900" indent="-342900">
              <a:spcBef>
                <a:spcPct val="20000"/>
              </a:spcBef>
              <a:buFontTx/>
              <a:buChar char="•"/>
            </a:pPr>
            <a:r>
              <a:rPr lang="en-US" b="1" u="sng" dirty="0"/>
              <a:t>artists</a:t>
            </a:r>
            <a:r>
              <a:rPr lang="en-US" b="1" dirty="0"/>
              <a:t> made unique contributions that </a:t>
            </a:r>
            <a:r>
              <a:rPr lang="en-US" b="1" u="sng" dirty="0"/>
              <a:t>influenced western styles from</a:t>
            </a:r>
            <a:r>
              <a:rPr lang="en-US" b="1" dirty="0"/>
              <a:t> the </a:t>
            </a:r>
            <a:r>
              <a:rPr lang="en-US" b="1" u="sng" dirty="0"/>
              <a:t>Middle Ages to </a:t>
            </a:r>
            <a:r>
              <a:rPr lang="en-US" b="1" dirty="0"/>
              <a:t>the </a:t>
            </a:r>
            <a:r>
              <a:rPr lang="en-US" b="1" u="sng" dirty="0"/>
              <a:t>present. </a:t>
            </a:r>
          </a:p>
          <a:p>
            <a:pPr marL="342900" indent="-342900">
              <a:spcBef>
                <a:spcPct val="20000"/>
              </a:spcBef>
            </a:pPr>
            <a:endParaRPr lang="en-US" b="1" dirty="0"/>
          </a:p>
          <a:p>
            <a:pPr marL="342900" indent="-342900">
              <a:spcBef>
                <a:spcPct val="20000"/>
              </a:spcBef>
              <a:buFontTx/>
              <a:buChar char="•"/>
            </a:pPr>
            <a:r>
              <a:rPr lang="en-US" b="1" u="sng" dirty="0"/>
              <a:t>scholars preserved </a:t>
            </a:r>
            <a:r>
              <a:rPr lang="en-US" b="1" dirty="0"/>
              <a:t>the </a:t>
            </a:r>
            <a:r>
              <a:rPr lang="en-US" b="1" u="sng" dirty="0"/>
              <a:t>classic works of ancient Greece. </a:t>
            </a:r>
            <a:r>
              <a:rPr lang="en-US" b="1" dirty="0"/>
              <a:t> They also </a:t>
            </a:r>
            <a:r>
              <a:rPr lang="en-US" b="1" u="sng" dirty="0"/>
              <a:t>produced</a:t>
            </a:r>
            <a:r>
              <a:rPr lang="en-US" b="1" dirty="0"/>
              <a:t> their own </a:t>
            </a:r>
            <a:r>
              <a:rPr lang="en-US" b="1" u="sng" dirty="0"/>
              <a:t>great books</a:t>
            </a:r>
            <a:r>
              <a:rPr lang="en-US" b="1" dirty="0"/>
              <a:t>, especially </a:t>
            </a:r>
            <a:r>
              <a:rPr lang="en-US" b="1" u="sng" dirty="0"/>
              <a:t>in</a:t>
            </a:r>
            <a:r>
              <a:rPr lang="en-US" b="1" dirty="0"/>
              <a:t> the </a:t>
            </a:r>
            <a:r>
              <a:rPr lang="en-US" b="1" u="sng" dirty="0"/>
              <a:t>field of history.</a:t>
            </a:r>
            <a:r>
              <a:rPr lang="en-US" u="sng" dirty="0"/>
              <a:t> </a:t>
            </a:r>
          </a:p>
        </p:txBody>
      </p:sp>
      <p:pic>
        <p:nvPicPr>
          <p:cNvPr id="17412" name="Picture 4" descr="C:\Documents and Settings\Kathy\Application Data\Microsoft\Media Catalog\Downloaded Clips\cl0\AG00521_.gif"/>
          <p:cNvPicPr>
            <a:picLocks noChangeAspect="1" noChangeArrowheads="1" noCrop="1"/>
          </p:cNvPicPr>
          <p:nvPr/>
        </p:nvPicPr>
        <p:blipFill>
          <a:blip r:embed="rId2" cstate="print"/>
          <a:srcRect/>
          <a:stretch>
            <a:fillRect/>
          </a:stretch>
        </p:blipFill>
        <p:spPr bwMode="auto">
          <a:xfrm>
            <a:off x="533400" y="3124200"/>
            <a:ext cx="2125663" cy="2209800"/>
          </a:xfrm>
          <a:prstGeom prst="rect">
            <a:avLst/>
          </a:prstGeom>
          <a:noFill/>
          <a:ln w="9525">
            <a:noFill/>
            <a:miter lim="800000"/>
            <a:headEnd/>
            <a:tailEnd/>
          </a:ln>
        </p:spPr>
      </p:pic>
      <p:pic>
        <p:nvPicPr>
          <p:cNvPr id="17413" name="Picture 5" descr="C:\Documents and Settings\Kathy\Application Data\Microsoft\Media Catalog\Downloaded Clips\cl0\bs01145_.wmf"/>
          <p:cNvPicPr>
            <a:picLocks noChangeAspect="1" noChangeArrowheads="1"/>
          </p:cNvPicPr>
          <p:nvPr/>
        </p:nvPicPr>
        <p:blipFill>
          <a:blip r:embed="rId3" cstate="print"/>
          <a:srcRect/>
          <a:stretch>
            <a:fillRect/>
          </a:stretch>
        </p:blipFill>
        <p:spPr bwMode="auto">
          <a:xfrm>
            <a:off x="7315200" y="4191000"/>
            <a:ext cx="1597025" cy="1446213"/>
          </a:xfrm>
          <a:prstGeom prst="rect">
            <a:avLst/>
          </a:prstGeom>
          <a:noFill/>
          <a:ln w="9525">
            <a:noFill/>
            <a:miter lim="800000"/>
            <a:headEnd/>
            <a:tailEnd/>
          </a:ln>
        </p:spPr>
      </p:pic>
      <p:pic>
        <p:nvPicPr>
          <p:cNvPr id="17414" name="Picture 7" descr="C:\Documents and Settings\Kathy\Application Data\Microsoft\Media Catalog\Downloaded Clips\cl27\j0097533.wmf"/>
          <p:cNvPicPr>
            <a:picLocks noChangeAspect="1" noChangeArrowheads="1"/>
          </p:cNvPicPr>
          <p:nvPr/>
        </p:nvPicPr>
        <p:blipFill>
          <a:blip r:embed="rId4" cstate="print"/>
          <a:srcRect/>
          <a:stretch>
            <a:fillRect/>
          </a:stretch>
        </p:blipFill>
        <p:spPr bwMode="auto">
          <a:xfrm>
            <a:off x="7315200" y="457200"/>
            <a:ext cx="1604963" cy="1808163"/>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left)">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wipe(left)">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43">
                                            <p:txEl>
                                              <p:pRg st="3" end="3"/>
                                            </p:txEl>
                                          </p:spTgt>
                                        </p:tgtEl>
                                        <p:attrNameLst>
                                          <p:attrName>style.visibility</p:attrName>
                                        </p:attrNameLst>
                                      </p:cBhvr>
                                      <p:to>
                                        <p:strVal val="visible"/>
                                      </p:to>
                                    </p:set>
                                    <p:animEffect transition="in" filter="wipe(left)">
                                      <p:cBhvr>
                                        <p:cTn id="17" dur="500"/>
                                        <p:tgtEl>
                                          <p:spTgt spid="1024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43">
                                            <p:txEl>
                                              <p:pRg st="5" end="5"/>
                                            </p:txEl>
                                          </p:spTgt>
                                        </p:tgtEl>
                                        <p:attrNameLst>
                                          <p:attrName>style.visibility</p:attrName>
                                        </p:attrNameLst>
                                      </p:cBhvr>
                                      <p:to>
                                        <p:strVal val="visible"/>
                                      </p:to>
                                    </p:set>
                                    <p:animEffect transition="in" filter="wipe(left)">
                                      <p:cBhvr>
                                        <p:cTn id="22" dur="5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autoUpdateAnimBg="0"/>
      <p:bldP spid="1024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81000" y="1828800"/>
            <a:ext cx="3657600" cy="4696670"/>
          </a:xfrm>
          <a:prstGeom prst="rect">
            <a:avLst/>
          </a:prstGeom>
          <a:noFill/>
          <a:ln w="9525">
            <a:noFill/>
            <a:miter lim="800000"/>
            <a:headEnd/>
            <a:tailEnd/>
          </a:ln>
        </p:spPr>
        <p:txBody>
          <a:bodyPr>
            <a:spAutoFit/>
          </a:bodyPr>
          <a:lstStyle/>
          <a:p>
            <a:pPr eaLnBrk="0" hangingPunct="0">
              <a:spcBef>
                <a:spcPct val="20000"/>
              </a:spcBef>
              <a:buClr>
                <a:srgbClr val="7FB184"/>
              </a:buClr>
              <a:buFontTx/>
              <a:buChar char="•"/>
            </a:pPr>
            <a:r>
              <a:rPr lang="en-US" sz="2200" dirty="0">
                <a:latin typeface="Arial" charset="0"/>
              </a:rPr>
              <a:t>A </a:t>
            </a:r>
            <a:r>
              <a:rPr lang="en-US" sz="2200" u="sng" dirty="0">
                <a:latin typeface="Arial" charset="0"/>
              </a:rPr>
              <a:t>network of rivers </a:t>
            </a:r>
            <a:r>
              <a:rPr lang="en-US" sz="2200" dirty="0">
                <a:latin typeface="Arial" charset="0"/>
              </a:rPr>
              <a:t>provided </a:t>
            </a:r>
            <a:r>
              <a:rPr lang="en-US" sz="2200" u="sng" dirty="0">
                <a:latin typeface="Arial" charset="0"/>
              </a:rPr>
              <a:t>transportatio</a:t>
            </a:r>
            <a:r>
              <a:rPr lang="en-US" sz="2200" dirty="0">
                <a:latin typeface="Arial" charset="0"/>
              </a:rPr>
              <a:t>n for both </a:t>
            </a:r>
            <a:r>
              <a:rPr lang="en-US" sz="2200" u="sng" dirty="0">
                <a:latin typeface="Arial" charset="0"/>
              </a:rPr>
              <a:t>people</a:t>
            </a:r>
            <a:r>
              <a:rPr lang="en-US" sz="2200" dirty="0">
                <a:latin typeface="Arial" charset="0"/>
              </a:rPr>
              <a:t> and </a:t>
            </a:r>
            <a:r>
              <a:rPr lang="en-US" sz="2200" u="sng" dirty="0">
                <a:latin typeface="Arial" charset="0"/>
              </a:rPr>
              <a:t>goods</a:t>
            </a:r>
            <a:r>
              <a:rPr lang="en-US" sz="2200" dirty="0">
                <a:latin typeface="Arial" charset="0"/>
              </a:rPr>
              <a:t>.  </a:t>
            </a:r>
          </a:p>
          <a:p>
            <a:pPr eaLnBrk="0" hangingPunct="0">
              <a:spcBef>
                <a:spcPct val="20000"/>
              </a:spcBef>
              <a:buClr>
                <a:srgbClr val="7FB184"/>
              </a:buClr>
              <a:buFontTx/>
              <a:buChar char="•"/>
            </a:pPr>
            <a:r>
              <a:rPr lang="en-US" sz="2200" dirty="0">
                <a:latin typeface="Arial" charset="0"/>
              </a:rPr>
              <a:t>Major </a:t>
            </a:r>
            <a:r>
              <a:rPr lang="en-US" sz="2200" u="sng" dirty="0">
                <a:latin typeface="Arial" charset="0"/>
              </a:rPr>
              <a:t>river</a:t>
            </a:r>
            <a:r>
              <a:rPr lang="en-US" sz="2200" dirty="0">
                <a:latin typeface="Arial" charset="0"/>
              </a:rPr>
              <a:t>s ran </a:t>
            </a:r>
            <a:r>
              <a:rPr lang="en-US" sz="2200" u="sng" dirty="0">
                <a:latin typeface="Arial" charset="0"/>
              </a:rPr>
              <a:t>north to south, linking Russia  to </a:t>
            </a:r>
            <a:r>
              <a:rPr lang="en-US" sz="2200" dirty="0">
                <a:latin typeface="Arial" charset="0"/>
              </a:rPr>
              <a:t>the </a:t>
            </a:r>
            <a:r>
              <a:rPr lang="en-US" sz="2200" u="sng" dirty="0">
                <a:latin typeface="Arial" charset="0"/>
              </a:rPr>
              <a:t>Byzantine world </a:t>
            </a:r>
            <a:r>
              <a:rPr lang="en-US" sz="2200" dirty="0">
                <a:latin typeface="Arial" charset="0"/>
              </a:rPr>
              <a:t>in the south. </a:t>
            </a:r>
          </a:p>
          <a:p>
            <a:pPr eaLnBrk="0" hangingPunct="0">
              <a:spcBef>
                <a:spcPct val="20000"/>
              </a:spcBef>
              <a:buClr>
                <a:srgbClr val="7FB184"/>
              </a:buClr>
            </a:pPr>
            <a:endParaRPr lang="en-US" sz="2200" dirty="0">
              <a:latin typeface="Arial" charset="0"/>
            </a:endParaRPr>
          </a:p>
          <a:p>
            <a:pPr eaLnBrk="0" hangingPunct="0">
              <a:spcBef>
                <a:spcPct val="20000"/>
              </a:spcBef>
              <a:buClr>
                <a:srgbClr val="7FB184"/>
              </a:buClr>
            </a:pPr>
            <a:r>
              <a:rPr lang="en-US" sz="2200" dirty="0">
                <a:latin typeface="Arial" charset="0"/>
              </a:rPr>
              <a:t>The city of </a:t>
            </a:r>
            <a:r>
              <a:rPr lang="en-US" sz="2200" b="1" u="sng" dirty="0">
                <a:solidFill>
                  <a:schemeClr val="tx2"/>
                </a:solidFill>
                <a:latin typeface="Arial" charset="0"/>
              </a:rPr>
              <a:t>Kiev</a:t>
            </a:r>
            <a:r>
              <a:rPr lang="en-US" sz="2200" dirty="0">
                <a:latin typeface="Arial" charset="0"/>
              </a:rPr>
              <a:t> was located </a:t>
            </a:r>
            <a:r>
              <a:rPr lang="en-US" sz="2200" u="sng" dirty="0">
                <a:latin typeface="Arial" charset="0"/>
              </a:rPr>
              <a:t>at</a:t>
            </a:r>
            <a:r>
              <a:rPr lang="en-US" sz="2200" dirty="0">
                <a:latin typeface="Arial" charset="0"/>
              </a:rPr>
              <a:t> the </a:t>
            </a:r>
            <a:r>
              <a:rPr lang="en-US" sz="2200" u="sng" dirty="0">
                <a:latin typeface="Arial" charset="0"/>
              </a:rPr>
              <a:t>heart o</a:t>
            </a:r>
            <a:r>
              <a:rPr lang="en-US" sz="2200" dirty="0">
                <a:latin typeface="Arial" charset="0"/>
              </a:rPr>
              <a:t>f the </a:t>
            </a:r>
            <a:r>
              <a:rPr lang="en-US" sz="2200" b="1" u="sng" dirty="0">
                <a:solidFill>
                  <a:schemeClr val="tx2"/>
                </a:solidFill>
                <a:latin typeface="Arial" charset="0"/>
              </a:rPr>
              <a:t>vital trade network</a:t>
            </a:r>
            <a:r>
              <a:rPr lang="en-US" sz="2200" u="sng" dirty="0">
                <a:latin typeface="Arial" charset="0"/>
              </a:rPr>
              <a:t> </a:t>
            </a:r>
            <a:r>
              <a:rPr lang="en-US" sz="2200" dirty="0">
                <a:latin typeface="Arial" charset="0"/>
              </a:rPr>
              <a:t>linking </a:t>
            </a:r>
            <a:r>
              <a:rPr lang="en-US" sz="2200" b="1" u="sng" dirty="0">
                <a:latin typeface="Arial" charset="0"/>
              </a:rPr>
              <a:t>Vikings</a:t>
            </a:r>
            <a:r>
              <a:rPr lang="en-US" sz="2200" u="sng" dirty="0">
                <a:latin typeface="Arial" charset="0"/>
              </a:rPr>
              <a:t>, </a:t>
            </a:r>
            <a:r>
              <a:rPr lang="en-US" sz="2200" b="1" u="sng" dirty="0">
                <a:latin typeface="Arial" charset="0"/>
              </a:rPr>
              <a:t>Slavs</a:t>
            </a:r>
            <a:r>
              <a:rPr lang="en-US" sz="2200" u="sng" dirty="0">
                <a:latin typeface="Arial" charset="0"/>
              </a:rPr>
              <a:t>, and </a:t>
            </a:r>
            <a:r>
              <a:rPr lang="en-US" sz="2200" b="1" u="sng" dirty="0">
                <a:latin typeface="Arial" charset="0"/>
              </a:rPr>
              <a:t>Constantinople</a:t>
            </a:r>
            <a:r>
              <a:rPr lang="en-US" sz="2000" dirty="0">
                <a:latin typeface="Arial" charset="0"/>
              </a:rPr>
              <a:t>.  </a:t>
            </a:r>
            <a:endParaRPr lang="en-US" sz="2000" dirty="0"/>
          </a:p>
        </p:txBody>
      </p:sp>
      <p:sp>
        <p:nvSpPr>
          <p:cNvPr id="18435" name="Text Box 3"/>
          <p:cNvSpPr txBox="1">
            <a:spLocks noChangeArrowheads="1"/>
          </p:cNvSpPr>
          <p:nvPr/>
        </p:nvSpPr>
        <p:spPr bwMode="auto">
          <a:xfrm>
            <a:off x="1752600" y="228600"/>
            <a:ext cx="5410200" cy="519113"/>
          </a:xfrm>
          <a:prstGeom prst="rect">
            <a:avLst/>
          </a:prstGeom>
          <a:noFill/>
          <a:ln w="9525">
            <a:noFill/>
            <a:miter lim="800000"/>
            <a:headEnd/>
            <a:tailEnd/>
          </a:ln>
        </p:spPr>
        <p:txBody>
          <a:bodyPr>
            <a:spAutoFit/>
          </a:bodyPr>
          <a:lstStyle/>
          <a:p>
            <a:pPr algn="ctr">
              <a:spcBef>
                <a:spcPct val="50000"/>
              </a:spcBef>
            </a:pPr>
            <a:r>
              <a:rPr lang="en-US" sz="2800" b="1">
                <a:solidFill>
                  <a:schemeClr val="tx2"/>
                </a:solidFill>
                <a:latin typeface="Arial" charset="0"/>
              </a:rPr>
              <a:t>The History of RUSSIA</a:t>
            </a:r>
            <a:r>
              <a:rPr lang="en-US" sz="2800" b="1">
                <a:latin typeface="Arial" charset="0"/>
              </a:rPr>
              <a:t> </a:t>
            </a:r>
            <a:endParaRPr lang="en-US" sz="2800" b="1">
              <a:solidFill>
                <a:srgbClr val="FF99FF"/>
              </a:solidFill>
              <a:latin typeface="Arial" charset="0"/>
            </a:endParaRPr>
          </a:p>
        </p:txBody>
      </p:sp>
      <p:pic>
        <p:nvPicPr>
          <p:cNvPr id="11268" name="Picture 4" descr="chap10_russia.jpg                                              0001003AMacintosh HD                   ABA78158:"/>
          <p:cNvPicPr>
            <a:picLocks noChangeAspect="1" noChangeArrowheads="1"/>
          </p:cNvPicPr>
          <p:nvPr/>
        </p:nvPicPr>
        <p:blipFill>
          <a:blip r:embed="rId2" cstate="print"/>
          <a:srcRect/>
          <a:stretch>
            <a:fillRect/>
          </a:stretch>
        </p:blipFill>
        <p:spPr bwMode="auto">
          <a:xfrm>
            <a:off x="4289425" y="914400"/>
            <a:ext cx="4638675" cy="5715000"/>
          </a:xfrm>
          <a:prstGeom prst="rect">
            <a:avLst/>
          </a:prstGeom>
          <a:noFill/>
          <a:ln w="9525">
            <a:noFill/>
            <a:miter lim="800000"/>
            <a:headEnd/>
            <a:tailEnd/>
          </a:ln>
        </p:spPr>
      </p:pic>
      <p:sp>
        <p:nvSpPr>
          <p:cNvPr id="18437" name="Text Box 5"/>
          <p:cNvSpPr txBox="1">
            <a:spLocks noChangeArrowheads="1"/>
          </p:cNvSpPr>
          <p:nvPr/>
        </p:nvSpPr>
        <p:spPr bwMode="auto">
          <a:xfrm>
            <a:off x="457200" y="762000"/>
            <a:ext cx="3733800" cy="946150"/>
          </a:xfrm>
          <a:prstGeom prst="rect">
            <a:avLst/>
          </a:prstGeom>
          <a:noFill/>
          <a:ln w="9525">
            <a:noFill/>
            <a:miter lim="800000"/>
            <a:headEnd/>
            <a:tailEnd/>
          </a:ln>
        </p:spPr>
        <p:txBody>
          <a:bodyPr>
            <a:spAutoFit/>
          </a:bodyPr>
          <a:lstStyle/>
          <a:p>
            <a:pPr>
              <a:spcBef>
                <a:spcPct val="50000"/>
              </a:spcBef>
            </a:pPr>
            <a:r>
              <a:rPr lang="en-US" sz="2800" b="1">
                <a:solidFill>
                  <a:srgbClr val="FF99FF"/>
                </a:solidFill>
                <a:latin typeface="Arial" charset="0"/>
              </a:rPr>
              <a:t>KIEV – the first Russian State</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dissolve">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04800" y="304800"/>
            <a:ext cx="4114800" cy="1938992"/>
          </a:xfrm>
          <a:prstGeom prst="rect">
            <a:avLst/>
          </a:prstGeom>
          <a:noFill/>
          <a:ln w="9525">
            <a:noFill/>
            <a:miter lim="800000"/>
            <a:headEnd/>
            <a:tailEnd/>
          </a:ln>
        </p:spPr>
        <p:txBody>
          <a:bodyPr>
            <a:spAutoFit/>
          </a:bodyPr>
          <a:lstStyle/>
          <a:p>
            <a:pPr>
              <a:spcBef>
                <a:spcPct val="50000"/>
              </a:spcBef>
            </a:pPr>
            <a:r>
              <a:rPr lang="en-US" b="1" dirty="0"/>
              <a:t>In the </a:t>
            </a:r>
            <a:r>
              <a:rPr lang="en-US" b="1" u="sng" dirty="0"/>
              <a:t>800s A.D</a:t>
            </a:r>
            <a:r>
              <a:rPr lang="en-US" b="1" dirty="0"/>
              <a:t>. the </a:t>
            </a:r>
            <a:r>
              <a:rPr lang="en-US" b="1" u="sng" dirty="0"/>
              <a:t>Vikings</a:t>
            </a:r>
            <a:r>
              <a:rPr lang="en-US" b="1" dirty="0"/>
              <a:t>, under the </a:t>
            </a:r>
            <a:r>
              <a:rPr lang="en-US" b="1" u="sng" dirty="0"/>
              <a:t>Rule of</a:t>
            </a:r>
            <a:r>
              <a:rPr lang="en-US" b="1" dirty="0"/>
              <a:t> a </a:t>
            </a:r>
            <a:r>
              <a:rPr lang="en-US" b="1" u="sng" dirty="0"/>
              <a:t>chief called RURIK</a:t>
            </a:r>
            <a:r>
              <a:rPr lang="en-US" b="1" dirty="0"/>
              <a:t>, </a:t>
            </a:r>
            <a:r>
              <a:rPr lang="en-US" b="1" u="sng" dirty="0"/>
              <a:t>unified</a:t>
            </a:r>
            <a:r>
              <a:rPr lang="en-US" b="1" dirty="0"/>
              <a:t> the </a:t>
            </a:r>
            <a:r>
              <a:rPr lang="en-US" b="1" u="sng" dirty="0"/>
              <a:t>Slavic villages </a:t>
            </a:r>
            <a:r>
              <a:rPr lang="en-US" b="1" dirty="0"/>
              <a:t>and </a:t>
            </a:r>
            <a:r>
              <a:rPr lang="en-US" b="1" u="sng" dirty="0"/>
              <a:t>established</a:t>
            </a:r>
            <a:r>
              <a:rPr lang="en-US" b="1" dirty="0"/>
              <a:t> </a:t>
            </a:r>
            <a:r>
              <a:rPr lang="en-US" b="1" u="sng" dirty="0">
                <a:solidFill>
                  <a:schemeClr val="tx2"/>
                </a:solidFill>
              </a:rPr>
              <a:t>KIEV, the first Russian State</a:t>
            </a:r>
            <a:r>
              <a:rPr lang="en-US" b="1" dirty="0"/>
              <a:t>.</a:t>
            </a:r>
            <a:endParaRPr lang="en-US" dirty="0"/>
          </a:p>
        </p:txBody>
      </p:sp>
      <p:sp>
        <p:nvSpPr>
          <p:cNvPr id="19459" name="Text Box 3"/>
          <p:cNvSpPr txBox="1">
            <a:spLocks noChangeArrowheads="1"/>
          </p:cNvSpPr>
          <p:nvPr/>
        </p:nvSpPr>
        <p:spPr bwMode="auto">
          <a:xfrm>
            <a:off x="6172200" y="3962400"/>
            <a:ext cx="2667000" cy="2308324"/>
          </a:xfrm>
          <a:prstGeom prst="rect">
            <a:avLst/>
          </a:prstGeom>
          <a:noFill/>
          <a:ln w="9525">
            <a:noFill/>
            <a:miter lim="800000"/>
            <a:headEnd/>
            <a:tailEnd/>
          </a:ln>
        </p:spPr>
        <p:txBody>
          <a:bodyPr>
            <a:spAutoFit/>
          </a:bodyPr>
          <a:lstStyle/>
          <a:p>
            <a:pPr>
              <a:spcBef>
                <a:spcPct val="50000"/>
              </a:spcBef>
            </a:pPr>
            <a:r>
              <a:rPr lang="en-US" b="1" dirty="0"/>
              <a:t>For </a:t>
            </a:r>
            <a:r>
              <a:rPr lang="en-US" b="1" u="sng" dirty="0"/>
              <a:t>700 years Russian Rulers </a:t>
            </a:r>
            <a:r>
              <a:rPr lang="en-US" b="1" dirty="0"/>
              <a:t>considered themselves </a:t>
            </a:r>
            <a:r>
              <a:rPr lang="en-US" b="1" u="sng" dirty="0"/>
              <a:t>descendents of RURIK (The </a:t>
            </a:r>
            <a:r>
              <a:rPr lang="en-US" b="1" u="sng" dirty="0" err="1"/>
              <a:t>Rus</a:t>
            </a:r>
            <a:r>
              <a:rPr lang="en-US" b="1" dirty="0"/>
              <a:t>)</a:t>
            </a:r>
          </a:p>
        </p:txBody>
      </p:sp>
      <p:pic>
        <p:nvPicPr>
          <p:cNvPr id="19460" name="Picture 5" descr="http://www.russianbrides.com/anastasia_tours/kiev/kiev_photos/monfounders1.jpg"/>
          <p:cNvPicPr>
            <a:picLocks noChangeAspect="1" noChangeArrowheads="1"/>
          </p:cNvPicPr>
          <p:nvPr/>
        </p:nvPicPr>
        <p:blipFill>
          <a:blip r:embed="rId2" cstate="print"/>
          <a:srcRect/>
          <a:stretch>
            <a:fillRect/>
          </a:stretch>
        </p:blipFill>
        <p:spPr bwMode="auto">
          <a:xfrm>
            <a:off x="4876800" y="457200"/>
            <a:ext cx="3738563" cy="2771775"/>
          </a:xfrm>
          <a:prstGeom prst="rect">
            <a:avLst/>
          </a:prstGeom>
          <a:noFill/>
          <a:ln w="9525">
            <a:noFill/>
            <a:miter lim="800000"/>
            <a:headEnd/>
            <a:tailEnd/>
          </a:ln>
        </p:spPr>
      </p:pic>
      <p:pic>
        <p:nvPicPr>
          <p:cNvPr id="19461" name="Picture 7" descr="http://www3.sympatico.ca/robert.sewell/rurik.jpg"/>
          <p:cNvPicPr>
            <a:picLocks noChangeAspect="1" noChangeArrowheads="1"/>
          </p:cNvPicPr>
          <p:nvPr/>
        </p:nvPicPr>
        <p:blipFill>
          <a:blip r:embed="rId3" cstate="print"/>
          <a:srcRect/>
          <a:stretch>
            <a:fillRect/>
          </a:stretch>
        </p:blipFill>
        <p:spPr bwMode="auto">
          <a:xfrm>
            <a:off x="762000" y="2667000"/>
            <a:ext cx="2628900" cy="3325813"/>
          </a:xfrm>
          <a:prstGeom prst="rect">
            <a:avLst/>
          </a:prstGeom>
          <a:noFill/>
          <a:ln w="9525">
            <a:noFill/>
            <a:miter lim="800000"/>
            <a:headEnd/>
            <a:tailEnd/>
          </a:ln>
        </p:spPr>
      </p:pic>
      <p:pic>
        <p:nvPicPr>
          <p:cNvPr id="19462" name="Picture 9" descr="http://www.tlfq.ulaval.ca/axl/monde/images/england-Vikings.gif"/>
          <p:cNvPicPr>
            <a:picLocks noChangeAspect="1" noChangeArrowheads="1"/>
          </p:cNvPicPr>
          <p:nvPr/>
        </p:nvPicPr>
        <p:blipFill>
          <a:blip r:embed="rId4" cstate="print"/>
          <a:srcRect/>
          <a:stretch>
            <a:fillRect/>
          </a:stretch>
        </p:blipFill>
        <p:spPr bwMode="auto">
          <a:xfrm>
            <a:off x="3352800" y="2743200"/>
            <a:ext cx="2514600" cy="2446338"/>
          </a:xfrm>
          <a:prstGeom prst="rect">
            <a:avLst/>
          </a:prstGeom>
          <a:noFill/>
          <a:ln w="9525">
            <a:noFill/>
            <a:miter lim="800000"/>
            <a:headEnd/>
            <a:tailEnd/>
          </a:ln>
        </p:spPr>
      </p:pic>
    </p:spTree>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http://wordbytes.org/saints/DailyPrayers/Cyril-Methodius.jpg"/>
          <p:cNvPicPr>
            <a:picLocks noChangeAspect="1" noChangeArrowheads="1"/>
          </p:cNvPicPr>
          <p:nvPr/>
        </p:nvPicPr>
        <p:blipFill>
          <a:blip r:embed="rId2" cstate="print"/>
          <a:srcRect/>
          <a:stretch>
            <a:fillRect/>
          </a:stretch>
        </p:blipFill>
        <p:spPr bwMode="auto">
          <a:xfrm>
            <a:off x="6942082" y="304800"/>
            <a:ext cx="1820917" cy="2664279"/>
          </a:xfrm>
          <a:prstGeom prst="rect">
            <a:avLst/>
          </a:prstGeom>
          <a:noFill/>
          <a:ln w="9525">
            <a:noFill/>
            <a:miter lim="800000"/>
            <a:headEnd/>
            <a:tailEnd/>
          </a:ln>
        </p:spPr>
      </p:pic>
      <p:pic>
        <p:nvPicPr>
          <p:cNvPr id="20483" name="Picture 7" descr="http://www.jaars.org/museum/alphabet/galleries/graphics/cyril.jpg"/>
          <p:cNvPicPr>
            <a:picLocks noChangeAspect="1" noChangeArrowheads="1"/>
          </p:cNvPicPr>
          <p:nvPr/>
        </p:nvPicPr>
        <p:blipFill>
          <a:blip r:embed="rId3" cstate="print"/>
          <a:srcRect/>
          <a:stretch>
            <a:fillRect/>
          </a:stretch>
        </p:blipFill>
        <p:spPr bwMode="auto">
          <a:xfrm>
            <a:off x="228600" y="304800"/>
            <a:ext cx="3200400" cy="3394075"/>
          </a:xfrm>
          <a:prstGeom prst="rect">
            <a:avLst/>
          </a:prstGeom>
          <a:noFill/>
          <a:ln w="9525">
            <a:noFill/>
            <a:miter lim="800000"/>
            <a:headEnd/>
            <a:tailEnd/>
          </a:ln>
        </p:spPr>
      </p:pic>
      <p:sp>
        <p:nvSpPr>
          <p:cNvPr id="20484" name="Text Box 8"/>
          <p:cNvSpPr txBox="1">
            <a:spLocks noChangeArrowheads="1"/>
          </p:cNvSpPr>
          <p:nvPr/>
        </p:nvSpPr>
        <p:spPr bwMode="auto">
          <a:xfrm>
            <a:off x="3478924" y="190222"/>
            <a:ext cx="3429000" cy="5493812"/>
          </a:xfrm>
          <a:prstGeom prst="rect">
            <a:avLst/>
          </a:prstGeom>
          <a:noFill/>
          <a:ln w="9525">
            <a:noFill/>
            <a:miter lim="800000"/>
            <a:headEnd/>
            <a:tailEnd/>
          </a:ln>
        </p:spPr>
        <p:txBody>
          <a:bodyPr>
            <a:spAutoFit/>
          </a:bodyPr>
          <a:lstStyle/>
          <a:p>
            <a:pPr>
              <a:spcBef>
                <a:spcPct val="50000"/>
              </a:spcBef>
            </a:pPr>
            <a:r>
              <a:rPr lang="en-US" b="1" dirty="0">
                <a:latin typeface="Arial" charset="0"/>
                <a:cs typeface="Arial" charset="0"/>
              </a:rPr>
              <a:t>The </a:t>
            </a:r>
            <a:r>
              <a:rPr lang="en-US" b="1" u="sng" dirty="0">
                <a:latin typeface="Arial" charset="0"/>
                <a:cs typeface="Arial" charset="0"/>
              </a:rPr>
              <a:t>Cyrillic Alphabet</a:t>
            </a:r>
            <a:r>
              <a:rPr lang="en-US" b="1" dirty="0">
                <a:latin typeface="Arial" charset="0"/>
                <a:cs typeface="Arial" charset="0"/>
              </a:rPr>
              <a:t>: </a:t>
            </a:r>
            <a:r>
              <a:rPr lang="en-US" b="1" u="sng" dirty="0">
                <a:latin typeface="Arial" charset="0"/>
                <a:cs typeface="Arial" charset="0"/>
              </a:rPr>
              <a:t>Tailor-Made for Slavic Languages</a:t>
            </a:r>
          </a:p>
          <a:p>
            <a:pPr marL="342900" indent="-342900">
              <a:spcBef>
                <a:spcPct val="50000"/>
              </a:spcBef>
              <a:buFont typeface="Wingdings" panose="05000000000000000000" pitchFamily="2" charset="2"/>
              <a:buChar char="§"/>
            </a:pPr>
            <a:r>
              <a:rPr lang="en-US" sz="2200" dirty="0">
                <a:latin typeface="Arial" charset="0"/>
                <a:cs typeface="Arial" charset="0"/>
              </a:rPr>
              <a:t>In </a:t>
            </a:r>
            <a:r>
              <a:rPr lang="en-US" sz="2200" u="sng" dirty="0">
                <a:latin typeface="Arial" charset="0"/>
                <a:cs typeface="Arial" charset="0"/>
              </a:rPr>
              <a:t>861</a:t>
            </a:r>
            <a:r>
              <a:rPr lang="en-US" sz="2200" dirty="0">
                <a:latin typeface="Arial" charset="0"/>
                <a:cs typeface="Arial" charset="0"/>
              </a:rPr>
              <a:t> the </a:t>
            </a:r>
            <a:r>
              <a:rPr lang="en-US" sz="2200" u="sng" dirty="0">
                <a:latin typeface="Arial" charset="0"/>
                <a:cs typeface="Arial" charset="0"/>
              </a:rPr>
              <a:t>Byzantine Church sent Christian missionaries</a:t>
            </a:r>
            <a:r>
              <a:rPr lang="en-US" sz="2200" dirty="0">
                <a:latin typeface="Arial" charset="0"/>
                <a:cs typeface="Arial" charset="0"/>
              </a:rPr>
              <a:t> to convert the Slavs </a:t>
            </a:r>
          </a:p>
          <a:p>
            <a:pPr marL="342900" indent="-342900">
              <a:spcBef>
                <a:spcPct val="50000"/>
              </a:spcBef>
              <a:buFont typeface="Wingdings" panose="05000000000000000000" pitchFamily="2" charset="2"/>
              <a:buChar char="§"/>
            </a:pPr>
            <a:r>
              <a:rPr lang="en-US" sz="2200" u="sng" dirty="0">
                <a:latin typeface="Arial" charset="0"/>
                <a:cs typeface="Arial" charset="0"/>
              </a:rPr>
              <a:t>Two Greek monks, </a:t>
            </a:r>
            <a:r>
              <a:rPr lang="en-US" b="1" u="sng" dirty="0">
                <a:solidFill>
                  <a:schemeClr val="tx2"/>
                </a:solidFill>
                <a:latin typeface="Arial" charset="0"/>
                <a:cs typeface="Arial" charset="0"/>
              </a:rPr>
              <a:t>Cyril and Methodius</a:t>
            </a:r>
            <a:r>
              <a:rPr lang="en-US" sz="2200" u="sng" dirty="0">
                <a:latin typeface="Arial" charset="0"/>
                <a:cs typeface="Arial" charset="0"/>
              </a:rPr>
              <a:t>,</a:t>
            </a:r>
            <a:r>
              <a:rPr lang="en-US" sz="2200" dirty="0">
                <a:latin typeface="Arial" charset="0"/>
                <a:cs typeface="Arial" charset="0"/>
              </a:rPr>
              <a:t> who </a:t>
            </a:r>
            <a:r>
              <a:rPr lang="en-US" sz="2200" u="sng" dirty="0">
                <a:latin typeface="Arial" charset="0"/>
                <a:cs typeface="Arial" charset="0"/>
              </a:rPr>
              <a:t>knew</a:t>
            </a:r>
            <a:r>
              <a:rPr lang="en-US" sz="2200" dirty="0">
                <a:latin typeface="Arial" charset="0"/>
                <a:cs typeface="Arial" charset="0"/>
              </a:rPr>
              <a:t> both </a:t>
            </a:r>
            <a:r>
              <a:rPr lang="en-US" sz="2200" u="sng" dirty="0">
                <a:latin typeface="Arial" charset="0"/>
                <a:cs typeface="Arial" charset="0"/>
              </a:rPr>
              <a:t>Slavic and Greek</a:t>
            </a:r>
            <a:r>
              <a:rPr lang="en-US" sz="2200" dirty="0">
                <a:latin typeface="Arial" charset="0"/>
                <a:cs typeface="Arial" charset="0"/>
              </a:rPr>
              <a:t>, to </a:t>
            </a:r>
            <a:r>
              <a:rPr lang="en-US" sz="2200" u="sng" dirty="0">
                <a:latin typeface="Arial" charset="0"/>
                <a:cs typeface="Arial" charset="0"/>
              </a:rPr>
              <a:t>translate the Bible</a:t>
            </a:r>
            <a:r>
              <a:rPr lang="en-US" sz="2200" dirty="0">
                <a:latin typeface="Arial" charset="0"/>
                <a:cs typeface="Arial" charset="0"/>
              </a:rPr>
              <a:t> and </a:t>
            </a:r>
            <a:r>
              <a:rPr lang="en-US" sz="2200" u="sng" dirty="0">
                <a:latin typeface="Arial" charset="0"/>
                <a:cs typeface="Arial" charset="0"/>
              </a:rPr>
              <a:t>liturgy. </a:t>
            </a:r>
          </a:p>
          <a:p>
            <a:pPr>
              <a:spcBef>
                <a:spcPct val="50000"/>
              </a:spcBef>
            </a:pPr>
            <a:endParaRPr lang="en-US" sz="2200" b="1" dirty="0">
              <a:solidFill>
                <a:schemeClr val="tx2"/>
              </a:solidFill>
            </a:endParaRPr>
          </a:p>
        </p:txBody>
      </p:sp>
      <p:sp>
        <p:nvSpPr>
          <p:cNvPr id="20485" name="Text Box 9"/>
          <p:cNvSpPr txBox="1">
            <a:spLocks noChangeArrowheads="1"/>
          </p:cNvSpPr>
          <p:nvPr/>
        </p:nvSpPr>
        <p:spPr bwMode="auto">
          <a:xfrm>
            <a:off x="6781800" y="2993648"/>
            <a:ext cx="2133600" cy="1785104"/>
          </a:xfrm>
          <a:prstGeom prst="rect">
            <a:avLst/>
          </a:prstGeom>
          <a:solidFill>
            <a:srgbClr val="FFCC00"/>
          </a:solidFill>
          <a:ln w="9525">
            <a:solidFill>
              <a:schemeClr val="bg2"/>
            </a:solidFill>
            <a:miter lim="800000"/>
            <a:headEnd/>
            <a:tailEnd/>
          </a:ln>
        </p:spPr>
        <p:txBody>
          <a:bodyPr wrap="square">
            <a:spAutoFit/>
          </a:bodyPr>
          <a:lstStyle/>
          <a:p>
            <a:pPr>
              <a:spcBef>
                <a:spcPct val="50000"/>
              </a:spcBef>
            </a:pPr>
            <a:r>
              <a:rPr lang="en-US" sz="2000" dirty="0">
                <a:solidFill>
                  <a:schemeClr val="bg2"/>
                </a:solidFill>
                <a:latin typeface="Arial" charset="0"/>
                <a:cs typeface="Arial" charset="0"/>
              </a:rPr>
              <a:t>"</a:t>
            </a:r>
            <a:r>
              <a:rPr lang="en-US" sz="1800" dirty="0">
                <a:solidFill>
                  <a:schemeClr val="bg2"/>
                </a:solidFill>
                <a:latin typeface="Arial" charset="0"/>
                <a:cs typeface="Arial" charset="0"/>
              </a:rPr>
              <a:t>We don't understand Latin or Greek. Please send us someone to teach us in our language."</a:t>
            </a:r>
            <a:endParaRPr lang="en-US" sz="1800" dirty="0">
              <a:solidFill>
                <a:schemeClr val="bg2"/>
              </a:solidFill>
            </a:endParaRPr>
          </a:p>
        </p:txBody>
      </p:sp>
      <p:pic>
        <p:nvPicPr>
          <p:cNvPr id="3074" name="Picture 2" descr="http://img.font.downloadatoz.com/download/imgs/t/e/l/teletext-russian-low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886200"/>
            <a:ext cx="3295650" cy="15210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c2.staticflickr.com/2/1310/602650565_8695485139_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7642" y="4879896"/>
            <a:ext cx="2167758" cy="16258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5692805"/>
            <a:ext cx="6324600" cy="830997"/>
          </a:xfrm>
          <a:prstGeom prst="rect">
            <a:avLst/>
          </a:prstGeom>
          <a:solidFill>
            <a:schemeClr val="bg2"/>
          </a:solidFill>
          <a:ln w="38100">
            <a:solidFill>
              <a:schemeClr val="tx2">
                <a:lumMod val="60000"/>
                <a:lumOff val="40000"/>
              </a:schemeClr>
            </a:solidFill>
          </a:ln>
        </p:spPr>
        <p:txBody>
          <a:bodyPr wrap="square" rtlCol="0">
            <a:spAutoFit/>
          </a:bodyPr>
          <a:lstStyle/>
          <a:p>
            <a:pPr>
              <a:spcBef>
                <a:spcPct val="50000"/>
              </a:spcBef>
            </a:pPr>
            <a:r>
              <a:rPr lang="en-US" b="1" dirty="0">
                <a:solidFill>
                  <a:schemeClr val="tx2"/>
                </a:solidFill>
                <a:latin typeface="Arial" charset="0"/>
                <a:cs typeface="Arial" charset="0"/>
              </a:rPr>
              <a:t>The </a:t>
            </a:r>
            <a:r>
              <a:rPr lang="en-US" b="1" u="sng" dirty="0">
                <a:solidFill>
                  <a:schemeClr val="tx2"/>
                </a:solidFill>
                <a:latin typeface="Arial" charset="0"/>
                <a:cs typeface="Arial" charset="0"/>
              </a:rPr>
              <a:t>Cyrillic alphabet became </a:t>
            </a:r>
            <a:r>
              <a:rPr lang="en-US" b="1" dirty="0">
                <a:solidFill>
                  <a:schemeClr val="tx2"/>
                </a:solidFill>
                <a:latin typeface="Arial" charset="0"/>
                <a:cs typeface="Arial" charset="0"/>
              </a:rPr>
              <a:t>the</a:t>
            </a:r>
            <a:r>
              <a:rPr lang="en-US" b="1" u="sng" dirty="0">
                <a:solidFill>
                  <a:schemeClr val="tx2"/>
                </a:solidFill>
                <a:latin typeface="Arial" charset="0"/>
                <a:cs typeface="Arial" charset="0"/>
              </a:rPr>
              <a:t> written script used in Russia even today</a:t>
            </a:r>
          </a:p>
        </p:txBody>
      </p:sp>
    </p:spTree>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victorian.fortunecity.com/louvre/536/olga_big.JPG"/>
          <p:cNvPicPr>
            <a:picLocks noChangeAspect="1" noChangeArrowheads="1"/>
          </p:cNvPicPr>
          <p:nvPr/>
        </p:nvPicPr>
        <p:blipFill>
          <a:blip r:embed="rId2" cstate="print"/>
          <a:srcRect/>
          <a:stretch>
            <a:fillRect/>
          </a:stretch>
        </p:blipFill>
        <p:spPr bwMode="auto">
          <a:xfrm>
            <a:off x="533400" y="533400"/>
            <a:ext cx="2559050" cy="3206750"/>
          </a:xfrm>
          <a:prstGeom prst="rect">
            <a:avLst/>
          </a:prstGeom>
          <a:noFill/>
          <a:ln w="9525">
            <a:noFill/>
            <a:miter lim="800000"/>
            <a:headEnd/>
            <a:tailEnd/>
          </a:ln>
        </p:spPr>
      </p:pic>
      <p:sp>
        <p:nvSpPr>
          <p:cNvPr id="21507" name="Text Box 3"/>
          <p:cNvSpPr txBox="1">
            <a:spLocks noChangeArrowheads="1"/>
          </p:cNvSpPr>
          <p:nvPr/>
        </p:nvSpPr>
        <p:spPr bwMode="auto">
          <a:xfrm>
            <a:off x="3505200" y="609600"/>
            <a:ext cx="5257800" cy="5047536"/>
          </a:xfrm>
          <a:prstGeom prst="rect">
            <a:avLst/>
          </a:prstGeom>
          <a:noFill/>
          <a:ln w="9525">
            <a:noFill/>
            <a:miter lim="800000"/>
            <a:headEnd/>
            <a:tailEnd/>
          </a:ln>
        </p:spPr>
        <p:txBody>
          <a:bodyPr>
            <a:spAutoFit/>
          </a:bodyPr>
          <a:lstStyle/>
          <a:p>
            <a:pPr>
              <a:spcBef>
                <a:spcPct val="50000"/>
              </a:spcBef>
              <a:buFontTx/>
              <a:buChar char="•"/>
            </a:pPr>
            <a:r>
              <a:rPr lang="en-US" sz="2800" dirty="0">
                <a:latin typeface="Arial" charset="0"/>
              </a:rPr>
              <a:t>Russians </a:t>
            </a:r>
            <a:r>
              <a:rPr lang="en-US" sz="2800" u="sng" dirty="0">
                <a:latin typeface="Arial" charset="0"/>
              </a:rPr>
              <a:t>adapted Byzantine religious art, music and architecture </a:t>
            </a:r>
            <a:r>
              <a:rPr lang="en-US" sz="2800" b="1" dirty="0">
                <a:solidFill>
                  <a:schemeClr val="tx2"/>
                </a:solidFill>
                <a:latin typeface="Arial" charset="0"/>
              </a:rPr>
              <a:t>(</a:t>
            </a:r>
            <a:r>
              <a:rPr lang="en-US" sz="2800" b="1" u="sng" dirty="0">
                <a:solidFill>
                  <a:schemeClr val="tx2"/>
                </a:solidFill>
                <a:latin typeface="Arial" charset="0"/>
              </a:rPr>
              <a:t>Byzantine domes became </a:t>
            </a:r>
            <a:r>
              <a:rPr lang="en-US" sz="2800" b="1" dirty="0">
                <a:solidFill>
                  <a:schemeClr val="tx2"/>
                </a:solidFill>
                <a:latin typeface="Arial" charset="0"/>
              </a:rPr>
              <a:t>the </a:t>
            </a:r>
            <a:r>
              <a:rPr lang="en-US" sz="2800" b="1" u="sng" dirty="0">
                <a:solidFill>
                  <a:schemeClr val="tx2"/>
                </a:solidFill>
                <a:latin typeface="Arial" charset="0"/>
              </a:rPr>
              <a:t>onion domes </a:t>
            </a:r>
            <a:r>
              <a:rPr lang="en-US" sz="2800" b="1" dirty="0">
                <a:solidFill>
                  <a:schemeClr val="tx2"/>
                </a:solidFill>
                <a:latin typeface="Arial" charset="0"/>
              </a:rPr>
              <a:t>we see on Russian churches)</a:t>
            </a:r>
          </a:p>
          <a:p>
            <a:pPr>
              <a:spcBef>
                <a:spcPct val="50000"/>
              </a:spcBef>
            </a:pPr>
            <a:endParaRPr lang="en-US" sz="2800" b="1" dirty="0">
              <a:solidFill>
                <a:schemeClr val="tx2"/>
              </a:solidFill>
              <a:latin typeface="Arial" charset="0"/>
            </a:endParaRPr>
          </a:p>
          <a:p>
            <a:pPr>
              <a:spcBef>
                <a:spcPct val="50000"/>
              </a:spcBef>
              <a:buFontTx/>
              <a:buChar char="•"/>
            </a:pPr>
            <a:r>
              <a:rPr lang="en-US" sz="2800" u="sng" dirty="0">
                <a:latin typeface="Arial" charset="0"/>
              </a:rPr>
              <a:t>Russian rulers controlled </a:t>
            </a:r>
            <a:r>
              <a:rPr lang="en-US" sz="2800" dirty="0">
                <a:latin typeface="Arial" charset="0"/>
              </a:rPr>
              <a:t>the </a:t>
            </a:r>
            <a:r>
              <a:rPr lang="en-US" sz="2800" u="sng" dirty="0">
                <a:latin typeface="Arial" charset="0"/>
              </a:rPr>
              <a:t>church</a:t>
            </a:r>
          </a:p>
          <a:p>
            <a:pPr>
              <a:spcBef>
                <a:spcPct val="50000"/>
              </a:spcBef>
              <a:buFontTx/>
              <a:buChar char="•"/>
            </a:pPr>
            <a:r>
              <a:rPr lang="en-US" sz="2800" dirty="0">
                <a:latin typeface="Arial" charset="0"/>
              </a:rPr>
              <a:t>Eventually </a:t>
            </a:r>
            <a:r>
              <a:rPr lang="en-US" sz="2800" u="sng" dirty="0">
                <a:latin typeface="Arial" charset="0"/>
              </a:rPr>
              <a:t>broke away into the </a:t>
            </a:r>
            <a:r>
              <a:rPr lang="en-US" sz="2800" b="1" u="sng" dirty="0">
                <a:solidFill>
                  <a:schemeClr val="tx2"/>
                </a:solidFill>
                <a:latin typeface="Arial" charset="0"/>
              </a:rPr>
              <a:t>Russian Orthodox Church</a:t>
            </a:r>
          </a:p>
        </p:txBody>
      </p:sp>
      <p:pic>
        <p:nvPicPr>
          <p:cNvPr id="21508" name="Picture 9" descr="http://www.rusholiday.com/religion.files/image003.jpg"/>
          <p:cNvPicPr>
            <a:picLocks noChangeAspect="1" noChangeArrowheads="1"/>
          </p:cNvPicPr>
          <p:nvPr/>
        </p:nvPicPr>
        <p:blipFill>
          <a:blip r:embed="rId3" cstate="print"/>
          <a:srcRect/>
          <a:stretch>
            <a:fillRect/>
          </a:stretch>
        </p:blipFill>
        <p:spPr bwMode="auto">
          <a:xfrm>
            <a:off x="533400" y="4038600"/>
            <a:ext cx="2690813" cy="2284413"/>
          </a:xfrm>
          <a:prstGeom prst="rect">
            <a:avLst/>
          </a:prstGeom>
          <a:noFill/>
          <a:ln w="9525">
            <a:noFill/>
            <a:miter lim="800000"/>
            <a:headEnd/>
            <a:tailEnd/>
          </a:ln>
        </p:spPr>
      </p:pic>
    </p:spTree>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657600" y="304800"/>
            <a:ext cx="4953000" cy="1922463"/>
          </a:xfrm>
          <a:prstGeom prst="rect">
            <a:avLst/>
          </a:prstGeom>
          <a:noFill/>
          <a:ln w="9525">
            <a:noFill/>
            <a:miter lim="800000"/>
            <a:headEnd/>
            <a:tailEnd/>
          </a:ln>
        </p:spPr>
        <p:txBody>
          <a:bodyPr>
            <a:spAutoFit/>
          </a:bodyPr>
          <a:lstStyle/>
          <a:p>
            <a:pPr algn="ctr">
              <a:spcBef>
                <a:spcPct val="50000"/>
              </a:spcBef>
            </a:pPr>
            <a:r>
              <a:rPr lang="en-US" sz="4800" b="1">
                <a:solidFill>
                  <a:srgbClr val="FFCCFF"/>
                </a:solidFill>
                <a:latin typeface="Arial" charset="0"/>
              </a:rPr>
              <a:t>Constantinople</a:t>
            </a:r>
            <a:r>
              <a:rPr lang="en-US" sz="3200" b="1">
                <a:latin typeface="Arial" charset="0"/>
              </a:rPr>
              <a:t> </a:t>
            </a:r>
            <a:r>
              <a:rPr lang="en-US" sz="3600" b="1">
                <a:solidFill>
                  <a:srgbClr val="66FFFF"/>
                </a:solidFill>
                <a:latin typeface="Arial" charset="0"/>
              </a:rPr>
              <a:t>was the vital center of the Empire</a:t>
            </a:r>
          </a:p>
        </p:txBody>
      </p:sp>
      <p:sp>
        <p:nvSpPr>
          <p:cNvPr id="5123" name="Text Box 3"/>
          <p:cNvSpPr txBox="1">
            <a:spLocks noChangeArrowheads="1"/>
          </p:cNvSpPr>
          <p:nvPr/>
        </p:nvSpPr>
        <p:spPr bwMode="auto">
          <a:xfrm>
            <a:off x="228600" y="2819400"/>
            <a:ext cx="2971800" cy="3749675"/>
          </a:xfrm>
          <a:prstGeom prst="rect">
            <a:avLst/>
          </a:prstGeom>
          <a:noFill/>
          <a:ln w="9525">
            <a:noFill/>
            <a:miter lim="800000"/>
            <a:headEnd/>
            <a:tailEnd/>
          </a:ln>
        </p:spPr>
        <p:txBody>
          <a:bodyPr>
            <a:spAutoFit/>
          </a:bodyPr>
          <a:lstStyle/>
          <a:p>
            <a:pPr>
              <a:spcBef>
                <a:spcPct val="50000"/>
              </a:spcBef>
              <a:buFontTx/>
              <a:buChar char="•"/>
            </a:pPr>
            <a:r>
              <a:rPr lang="en-US" sz="2000" b="1">
                <a:latin typeface="Arial" charset="0"/>
              </a:rPr>
              <a:t>The Bosporous strait links the Mediterranean and the Black Sea</a:t>
            </a:r>
          </a:p>
          <a:p>
            <a:pPr>
              <a:spcBef>
                <a:spcPct val="50000"/>
              </a:spcBef>
              <a:buFontTx/>
              <a:buChar char="•"/>
            </a:pPr>
            <a:r>
              <a:rPr lang="en-US" sz="2000" b="1">
                <a:solidFill>
                  <a:srgbClr val="66FFFF"/>
                </a:solidFill>
                <a:latin typeface="Arial" charset="0"/>
              </a:rPr>
              <a:t>7 hills rise above the city ( like Rome! )</a:t>
            </a:r>
          </a:p>
          <a:p>
            <a:pPr>
              <a:spcBef>
                <a:spcPct val="50000"/>
              </a:spcBef>
              <a:buFontTx/>
              <a:buChar char="•"/>
            </a:pPr>
            <a:r>
              <a:rPr lang="en-US" sz="2000" b="1">
                <a:latin typeface="Arial" charset="0"/>
              </a:rPr>
              <a:t>Excellent Harbor</a:t>
            </a:r>
          </a:p>
          <a:p>
            <a:pPr>
              <a:spcBef>
                <a:spcPct val="50000"/>
              </a:spcBef>
              <a:buFontTx/>
              <a:buChar char="•"/>
            </a:pPr>
            <a:r>
              <a:rPr lang="en-US" sz="2000" b="1">
                <a:solidFill>
                  <a:srgbClr val="66FFFF"/>
                </a:solidFill>
                <a:latin typeface="Arial" charset="0"/>
              </a:rPr>
              <a:t>Guarded on 3 sides by water</a:t>
            </a:r>
          </a:p>
          <a:p>
            <a:pPr>
              <a:spcBef>
                <a:spcPct val="50000"/>
              </a:spcBef>
              <a:buFontTx/>
              <a:buChar char="•"/>
            </a:pPr>
            <a:r>
              <a:rPr lang="en-US" sz="2000" b="1">
                <a:latin typeface="Arial" charset="0"/>
              </a:rPr>
              <a:t>Land and sea walls</a:t>
            </a:r>
          </a:p>
        </p:txBody>
      </p:sp>
      <p:pic>
        <p:nvPicPr>
          <p:cNvPr id="5124" name="Picture 4" descr="http://faculty.cua.edu/pennington/ChurchHistory220/images/ConstantinopleMap400.jpg"/>
          <p:cNvPicPr>
            <a:picLocks noChangeAspect="1" noChangeArrowheads="1"/>
          </p:cNvPicPr>
          <p:nvPr/>
        </p:nvPicPr>
        <p:blipFill>
          <a:blip r:embed="rId2" cstate="print"/>
          <a:srcRect/>
          <a:stretch>
            <a:fillRect/>
          </a:stretch>
        </p:blipFill>
        <p:spPr bwMode="auto">
          <a:xfrm>
            <a:off x="3352800" y="2667000"/>
            <a:ext cx="5389563" cy="3965575"/>
          </a:xfrm>
          <a:prstGeom prst="rect">
            <a:avLst/>
          </a:prstGeom>
          <a:noFill/>
          <a:ln w="9525">
            <a:noFill/>
            <a:miter lim="800000"/>
            <a:headEnd/>
            <a:tailEnd/>
          </a:ln>
        </p:spPr>
      </p:pic>
      <p:pic>
        <p:nvPicPr>
          <p:cNvPr id="5125" name="Picture 6" descr="http://www.beloit.edu/~nurember/book/images/Cities%20Provinces%20Kingdoms%20and%20Countries/big/Constantinople%20CCXLIXr.jpg"/>
          <p:cNvPicPr>
            <a:picLocks noChangeAspect="1" noChangeArrowheads="1"/>
          </p:cNvPicPr>
          <p:nvPr/>
        </p:nvPicPr>
        <p:blipFill>
          <a:blip r:embed="rId3" cstate="print"/>
          <a:srcRect/>
          <a:stretch>
            <a:fillRect/>
          </a:stretch>
        </p:blipFill>
        <p:spPr bwMode="auto">
          <a:xfrm>
            <a:off x="304800" y="228600"/>
            <a:ext cx="2667000" cy="2209800"/>
          </a:xfrm>
          <a:prstGeom prst="rect">
            <a:avLst/>
          </a:prstGeom>
          <a:noFill/>
          <a:ln w="9525">
            <a:noFill/>
            <a:miter lim="800000"/>
            <a:headEnd/>
            <a:tailEnd/>
          </a:ln>
        </p:spPr>
      </p:pic>
    </p:spTree>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533400" y="304800"/>
            <a:ext cx="7924800" cy="519113"/>
          </a:xfrm>
          <a:prstGeom prst="rect">
            <a:avLst/>
          </a:prstGeom>
          <a:noFill/>
          <a:ln w="9525">
            <a:noFill/>
            <a:miter lim="800000"/>
            <a:headEnd/>
            <a:tailEnd/>
          </a:ln>
        </p:spPr>
        <p:txBody>
          <a:bodyPr>
            <a:spAutoFit/>
          </a:bodyPr>
          <a:lstStyle/>
          <a:p>
            <a:pPr>
              <a:spcBef>
                <a:spcPct val="50000"/>
              </a:spcBef>
            </a:pPr>
            <a:r>
              <a:rPr lang="en-US" b="1" u="sng">
                <a:solidFill>
                  <a:schemeClr val="tx2"/>
                </a:solidFill>
                <a:latin typeface="Arial" charset="0"/>
              </a:rPr>
              <a:t>KIEV’s  GOLDEN AGE</a:t>
            </a:r>
            <a:r>
              <a:rPr lang="en-US" b="1">
                <a:latin typeface="Arial" charset="0"/>
              </a:rPr>
              <a:t>  –  </a:t>
            </a:r>
            <a:r>
              <a:rPr lang="en-US" sz="2800" b="1" u="sng">
                <a:solidFill>
                  <a:schemeClr val="tx2"/>
                </a:solidFill>
                <a:latin typeface="Arial" charset="0"/>
              </a:rPr>
              <a:t>YAROSLAV the WISE</a:t>
            </a:r>
          </a:p>
        </p:txBody>
      </p:sp>
      <p:sp>
        <p:nvSpPr>
          <p:cNvPr id="22531" name="Text Box 3"/>
          <p:cNvSpPr txBox="1">
            <a:spLocks noChangeArrowheads="1"/>
          </p:cNvSpPr>
          <p:nvPr/>
        </p:nvSpPr>
        <p:spPr bwMode="auto">
          <a:xfrm>
            <a:off x="457200" y="1066800"/>
            <a:ext cx="3048000" cy="6186309"/>
          </a:xfrm>
          <a:prstGeom prst="rect">
            <a:avLst/>
          </a:prstGeom>
          <a:noFill/>
          <a:ln w="9525">
            <a:noFill/>
            <a:miter lim="800000"/>
            <a:headEnd/>
            <a:tailEnd/>
          </a:ln>
        </p:spPr>
        <p:txBody>
          <a:bodyPr>
            <a:spAutoFit/>
          </a:bodyPr>
          <a:lstStyle/>
          <a:p>
            <a:pPr>
              <a:spcBef>
                <a:spcPct val="50000"/>
              </a:spcBef>
              <a:buFontTx/>
              <a:buChar char="•"/>
            </a:pPr>
            <a:r>
              <a:rPr lang="en-US" sz="2200" b="1" dirty="0">
                <a:latin typeface="Arial" charset="0"/>
              </a:rPr>
              <a:t>Issued </a:t>
            </a:r>
            <a:r>
              <a:rPr lang="en-US" sz="2200" b="1" u="sng" dirty="0">
                <a:latin typeface="Arial" charset="0"/>
              </a:rPr>
              <a:t>written law code</a:t>
            </a:r>
            <a:r>
              <a:rPr lang="en-US" sz="2200" b="1" dirty="0">
                <a:latin typeface="Arial" charset="0"/>
              </a:rPr>
              <a:t> to </a:t>
            </a:r>
            <a:r>
              <a:rPr lang="en-US" sz="2200" b="1" u="sng" dirty="0">
                <a:latin typeface="Arial" charset="0"/>
              </a:rPr>
              <a:t>improve justice</a:t>
            </a:r>
          </a:p>
          <a:p>
            <a:pPr>
              <a:spcBef>
                <a:spcPct val="50000"/>
              </a:spcBef>
              <a:buFontTx/>
              <a:buChar char="•"/>
            </a:pPr>
            <a:r>
              <a:rPr lang="en-US" sz="2200" b="1" u="sng" dirty="0">
                <a:latin typeface="Arial" charset="0"/>
              </a:rPr>
              <a:t>Translated Greek works</a:t>
            </a:r>
            <a:r>
              <a:rPr lang="en-US" sz="2200" b="1" dirty="0">
                <a:latin typeface="Arial" charset="0"/>
              </a:rPr>
              <a:t> into Cyrillic language</a:t>
            </a:r>
          </a:p>
          <a:p>
            <a:pPr>
              <a:spcBef>
                <a:spcPct val="50000"/>
              </a:spcBef>
              <a:buFontTx/>
              <a:buChar char="•"/>
            </a:pPr>
            <a:r>
              <a:rPr lang="en-US" sz="2200" b="1" dirty="0">
                <a:latin typeface="Arial" charset="0"/>
              </a:rPr>
              <a:t>Arranged </a:t>
            </a:r>
            <a:r>
              <a:rPr lang="en-US" sz="2200" b="1" u="sng" dirty="0">
                <a:latin typeface="Arial" charset="0"/>
              </a:rPr>
              <a:t>marriages between his children and royal families of Poland</a:t>
            </a:r>
            <a:r>
              <a:rPr lang="en-US" sz="2200" b="1" dirty="0">
                <a:latin typeface="Arial" charset="0"/>
              </a:rPr>
              <a:t> , </a:t>
            </a:r>
            <a:r>
              <a:rPr lang="en-US" sz="2200" b="1" u="sng" dirty="0">
                <a:latin typeface="Arial" charset="0"/>
              </a:rPr>
              <a:t>Norway, Hungary and France</a:t>
            </a:r>
          </a:p>
          <a:p>
            <a:pPr>
              <a:spcBef>
                <a:spcPct val="50000"/>
              </a:spcBef>
              <a:buFontTx/>
              <a:buChar char="•"/>
            </a:pPr>
            <a:r>
              <a:rPr lang="en-US" sz="2200" b="1" u="sng" dirty="0">
                <a:latin typeface="Arial" charset="0"/>
              </a:rPr>
              <a:t>Beautified Kiev </a:t>
            </a:r>
            <a:r>
              <a:rPr lang="en-US" sz="2200" b="1" dirty="0">
                <a:latin typeface="Arial" charset="0"/>
              </a:rPr>
              <a:t>to </a:t>
            </a:r>
            <a:r>
              <a:rPr lang="en-US" sz="2200" b="1" u="sng" dirty="0">
                <a:latin typeface="Arial" charset="0"/>
              </a:rPr>
              <a:t>copy</a:t>
            </a:r>
            <a:r>
              <a:rPr lang="en-US" sz="2200" b="1" dirty="0">
                <a:latin typeface="Arial" charset="0"/>
              </a:rPr>
              <a:t> the queen city </a:t>
            </a:r>
            <a:r>
              <a:rPr lang="en-US" sz="2200" b="1" u="sng" dirty="0">
                <a:latin typeface="Arial" charset="0"/>
              </a:rPr>
              <a:t>Constantinople</a:t>
            </a:r>
            <a:r>
              <a:rPr lang="en-US" sz="2200" b="1" dirty="0">
                <a:latin typeface="Arial" charset="0"/>
              </a:rPr>
              <a:t> – </a:t>
            </a:r>
            <a:r>
              <a:rPr lang="en-US" sz="2200" b="1" u="sng" dirty="0">
                <a:latin typeface="Arial" charset="0"/>
              </a:rPr>
              <a:t>built Saint Sophia</a:t>
            </a:r>
          </a:p>
          <a:p>
            <a:pPr>
              <a:spcBef>
                <a:spcPct val="50000"/>
              </a:spcBef>
            </a:pPr>
            <a:endParaRPr lang="en-US" sz="2200" b="1" dirty="0">
              <a:latin typeface="Arial" charset="0"/>
            </a:endParaRPr>
          </a:p>
        </p:txBody>
      </p:sp>
      <p:pic>
        <p:nvPicPr>
          <p:cNvPr id="22532" name="Picture 4" descr="http://www.ecoexpo.ukrbiz.net/SaintSophia/St-Cathedr1%20(1).jpg"/>
          <p:cNvPicPr>
            <a:picLocks noChangeAspect="1" noChangeArrowheads="1"/>
          </p:cNvPicPr>
          <p:nvPr/>
        </p:nvPicPr>
        <p:blipFill>
          <a:blip r:embed="rId2" cstate="print"/>
          <a:srcRect/>
          <a:stretch>
            <a:fillRect/>
          </a:stretch>
        </p:blipFill>
        <p:spPr bwMode="auto">
          <a:xfrm>
            <a:off x="5715000" y="3886200"/>
            <a:ext cx="3124200" cy="2674938"/>
          </a:xfrm>
          <a:prstGeom prst="rect">
            <a:avLst/>
          </a:prstGeom>
          <a:noFill/>
          <a:ln w="9525">
            <a:noFill/>
            <a:miter lim="800000"/>
            <a:headEnd/>
            <a:tailEnd/>
          </a:ln>
        </p:spPr>
      </p:pic>
      <p:pic>
        <p:nvPicPr>
          <p:cNvPr id="22533" name="Picture 6" descr="http://www.kunstkamera.ru/collection/pictures/yaroslav.jpg"/>
          <p:cNvPicPr>
            <a:picLocks noChangeAspect="1" noChangeArrowheads="1"/>
          </p:cNvPicPr>
          <p:nvPr/>
        </p:nvPicPr>
        <p:blipFill>
          <a:blip r:embed="rId3" cstate="print"/>
          <a:srcRect/>
          <a:stretch>
            <a:fillRect/>
          </a:stretch>
        </p:blipFill>
        <p:spPr bwMode="auto">
          <a:xfrm>
            <a:off x="6305550" y="990600"/>
            <a:ext cx="2520950" cy="2743200"/>
          </a:xfrm>
          <a:prstGeom prst="rect">
            <a:avLst/>
          </a:prstGeom>
          <a:noFill/>
          <a:ln w="9525">
            <a:noFill/>
            <a:miter lim="800000"/>
            <a:headEnd/>
            <a:tailEnd/>
          </a:ln>
        </p:spPr>
      </p:pic>
      <p:pic>
        <p:nvPicPr>
          <p:cNvPr id="22534" name="Picture 8" descr="http://www.nlr.ru/eng/nlr/manuscript/kiev12.jpg"/>
          <p:cNvPicPr>
            <a:picLocks noChangeAspect="1" noChangeArrowheads="1"/>
          </p:cNvPicPr>
          <p:nvPr/>
        </p:nvPicPr>
        <p:blipFill>
          <a:blip r:embed="rId4" cstate="print"/>
          <a:srcRect/>
          <a:stretch>
            <a:fillRect/>
          </a:stretch>
        </p:blipFill>
        <p:spPr bwMode="auto">
          <a:xfrm>
            <a:off x="3733800" y="4038600"/>
            <a:ext cx="1724025" cy="2400300"/>
          </a:xfrm>
          <a:prstGeom prst="rect">
            <a:avLst/>
          </a:prstGeom>
          <a:noFill/>
          <a:ln w="9525">
            <a:noFill/>
            <a:miter lim="800000"/>
            <a:headEnd/>
            <a:tailEnd/>
          </a:ln>
        </p:spPr>
      </p:pic>
      <p:pic>
        <p:nvPicPr>
          <p:cNvPr id="22535" name="Picture 10" descr="http://www.edu.yar.ru/russian/projects/time-2000/contributions/timeline/images/yaroslav.jpg"/>
          <p:cNvPicPr>
            <a:picLocks noChangeAspect="1" noChangeArrowheads="1"/>
          </p:cNvPicPr>
          <p:nvPr/>
        </p:nvPicPr>
        <p:blipFill>
          <a:blip r:embed="rId5" cstate="print"/>
          <a:srcRect/>
          <a:stretch>
            <a:fillRect/>
          </a:stretch>
        </p:blipFill>
        <p:spPr bwMode="auto">
          <a:xfrm>
            <a:off x="3810000" y="990600"/>
            <a:ext cx="2225675" cy="2667000"/>
          </a:xfrm>
          <a:prstGeom prst="rect">
            <a:avLst/>
          </a:prstGeom>
          <a:noFill/>
          <a:ln w="9525">
            <a:noFill/>
            <a:miter lim="800000"/>
            <a:headEnd/>
            <a:tailEnd/>
          </a:ln>
        </p:spPr>
      </p:pic>
    </p:spTree>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28600" y="304800"/>
            <a:ext cx="6019800" cy="2677656"/>
          </a:xfrm>
          <a:prstGeom prst="rect">
            <a:avLst/>
          </a:prstGeom>
          <a:noFill/>
          <a:ln w="9525">
            <a:noFill/>
            <a:miter lim="800000"/>
            <a:headEnd/>
            <a:tailEnd/>
          </a:ln>
        </p:spPr>
        <p:txBody>
          <a:bodyPr>
            <a:spAutoFit/>
          </a:bodyPr>
          <a:lstStyle/>
          <a:p>
            <a:r>
              <a:rPr lang="en-US" sz="2000" b="1" dirty="0">
                <a:latin typeface="Arial" charset="0"/>
              </a:rPr>
              <a:t>In the early 1200s, Mongol armies, led by </a:t>
            </a:r>
            <a:r>
              <a:rPr lang="en-US" sz="2000" b="1" dirty="0" err="1">
                <a:latin typeface="Arial" charset="0"/>
              </a:rPr>
              <a:t>Ghengiz</a:t>
            </a:r>
            <a:r>
              <a:rPr lang="en-US" sz="2000" b="1" dirty="0">
                <a:latin typeface="Arial" charset="0"/>
              </a:rPr>
              <a:t>(s) Khan, conquered Russia. The Mongols ruled Russia for 240 years. The dark ages for Russia</a:t>
            </a:r>
          </a:p>
          <a:p>
            <a:endParaRPr lang="en-US" sz="2000" b="1" dirty="0">
              <a:latin typeface="Arial" charset="0"/>
            </a:endParaRPr>
          </a:p>
          <a:p>
            <a:r>
              <a:rPr lang="en-US" sz="2800" b="1" i="1" u="sng" dirty="0">
                <a:solidFill>
                  <a:schemeClr val="tx2"/>
                </a:solidFill>
                <a:latin typeface="Arial" charset="0"/>
              </a:rPr>
              <a:t>Golden Horde </a:t>
            </a:r>
            <a:r>
              <a:rPr lang="en-US" sz="2000" b="1" i="1" dirty="0">
                <a:solidFill>
                  <a:schemeClr val="tx2"/>
                </a:solidFill>
                <a:latin typeface="Arial" charset="0"/>
              </a:rPr>
              <a:t>= the Mongol armies that invaded  Europe in 1237 and ruled Russia for more than two centuries</a:t>
            </a:r>
          </a:p>
        </p:txBody>
      </p:sp>
      <p:sp>
        <p:nvSpPr>
          <p:cNvPr id="23555" name="Rectangle 5"/>
          <p:cNvSpPr>
            <a:spLocks noChangeArrowheads="1"/>
          </p:cNvSpPr>
          <p:nvPr/>
        </p:nvSpPr>
        <p:spPr bwMode="auto">
          <a:xfrm>
            <a:off x="703263" y="665163"/>
            <a:ext cx="9144000" cy="0"/>
          </a:xfrm>
          <a:prstGeom prst="rect">
            <a:avLst/>
          </a:prstGeom>
          <a:noFill/>
          <a:ln w="9525">
            <a:noFill/>
            <a:miter lim="800000"/>
            <a:headEnd/>
            <a:tailEnd/>
          </a:ln>
        </p:spPr>
        <p:txBody>
          <a:bodyPr>
            <a:spAutoFit/>
          </a:bodyPr>
          <a:lstStyle/>
          <a:p>
            <a:endParaRPr lang="en-US"/>
          </a:p>
        </p:txBody>
      </p:sp>
      <p:pic>
        <p:nvPicPr>
          <p:cNvPr id="23556" name="Picture 15" descr="http://trionfi.com/01/e/p/mongols2.jpg"/>
          <p:cNvPicPr>
            <a:picLocks noChangeAspect="1" noChangeArrowheads="1"/>
          </p:cNvPicPr>
          <p:nvPr/>
        </p:nvPicPr>
        <p:blipFill>
          <a:blip r:embed="rId2" cstate="print"/>
          <a:srcRect/>
          <a:stretch>
            <a:fillRect/>
          </a:stretch>
        </p:blipFill>
        <p:spPr bwMode="auto">
          <a:xfrm>
            <a:off x="762000" y="3276600"/>
            <a:ext cx="2439107" cy="3402013"/>
          </a:xfrm>
          <a:prstGeom prst="rect">
            <a:avLst/>
          </a:prstGeom>
          <a:noFill/>
          <a:ln w="9525">
            <a:noFill/>
            <a:miter lim="800000"/>
            <a:headEnd/>
            <a:tailEnd/>
          </a:ln>
        </p:spPr>
      </p:pic>
      <p:pic>
        <p:nvPicPr>
          <p:cNvPr id="23557" name="Picture 19" descr="http://www.genreonline.net/Genre_files/Barbarians%20008.jpg"/>
          <p:cNvPicPr>
            <a:picLocks noChangeAspect="1" noChangeArrowheads="1"/>
          </p:cNvPicPr>
          <p:nvPr/>
        </p:nvPicPr>
        <p:blipFill>
          <a:blip r:embed="rId3" cstate="print"/>
          <a:srcRect/>
          <a:stretch>
            <a:fillRect/>
          </a:stretch>
        </p:blipFill>
        <p:spPr bwMode="auto">
          <a:xfrm>
            <a:off x="4191000" y="3124200"/>
            <a:ext cx="4456113" cy="3232150"/>
          </a:xfrm>
          <a:prstGeom prst="rect">
            <a:avLst/>
          </a:prstGeom>
          <a:noFill/>
          <a:ln w="9525">
            <a:noFill/>
            <a:miter lim="800000"/>
            <a:headEnd/>
            <a:tailEnd/>
          </a:ln>
        </p:spPr>
      </p:pic>
      <p:pic>
        <p:nvPicPr>
          <p:cNvPr id="23558" name="Picture 21" descr="http://www.exn.ca/news/images/exn2005/03/30/exn20050330-genghis.jpg"/>
          <p:cNvPicPr>
            <a:picLocks noChangeAspect="1" noChangeArrowheads="1"/>
          </p:cNvPicPr>
          <p:nvPr/>
        </p:nvPicPr>
        <p:blipFill>
          <a:blip r:embed="rId4" cstate="print"/>
          <a:srcRect/>
          <a:stretch>
            <a:fillRect/>
          </a:stretch>
        </p:blipFill>
        <p:spPr bwMode="auto">
          <a:xfrm>
            <a:off x="6096000" y="457200"/>
            <a:ext cx="2667000" cy="186690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left)">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65538" y="381000"/>
            <a:ext cx="3429000" cy="6400800"/>
          </a:xfrm>
          <a:prstGeom prst="rect">
            <a:avLst/>
          </a:prstGeom>
          <a:noFill/>
          <a:ln w="9525">
            <a:solidFill>
              <a:schemeClr val="tx2"/>
            </a:solidFill>
            <a:miter lim="800000"/>
            <a:headEnd/>
            <a:tailEnd/>
          </a:ln>
        </p:spPr>
        <p:txBody>
          <a:bodyPr/>
          <a:lstStyle/>
          <a:p>
            <a:pPr marL="342900" indent="-342900">
              <a:spcBef>
                <a:spcPct val="20000"/>
              </a:spcBef>
              <a:buFontTx/>
              <a:buChar char="•"/>
            </a:pPr>
            <a:r>
              <a:rPr lang="en-US" b="1" dirty="0">
                <a:solidFill>
                  <a:schemeClr val="tx2"/>
                </a:solidFill>
                <a:latin typeface="Abadi" panose="020B0604020104020204" pitchFamily="34" charset="0"/>
              </a:rPr>
              <a:t>Kiev and other Russian towns were destroyed.</a:t>
            </a:r>
          </a:p>
          <a:p>
            <a:pPr marL="342900" indent="-342900">
              <a:spcBef>
                <a:spcPct val="20000"/>
              </a:spcBef>
              <a:buFontTx/>
              <a:buChar char="•"/>
            </a:pPr>
            <a:r>
              <a:rPr lang="en-US" b="1" dirty="0">
                <a:latin typeface="Abadi" panose="020B0604020104020204" pitchFamily="34" charset="0"/>
              </a:rPr>
              <a:t>Many Russians were killed.</a:t>
            </a:r>
          </a:p>
          <a:p>
            <a:pPr marL="342900" indent="-342900">
              <a:spcBef>
                <a:spcPct val="20000"/>
              </a:spcBef>
              <a:buFontTx/>
              <a:buChar char="•"/>
            </a:pPr>
            <a:r>
              <a:rPr lang="en-US" b="1" dirty="0">
                <a:solidFill>
                  <a:schemeClr val="tx2"/>
                </a:solidFill>
                <a:latin typeface="Abadi" panose="020B0604020104020204" pitchFamily="34" charset="0"/>
              </a:rPr>
              <a:t>The Mongols (Islamic) tolerated the Russian Orthodox Church, which grew more powerful.  </a:t>
            </a:r>
          </a:p>
          <a:p>
            <a:pPr marL="342900" indent="-342900">
              <a:spcBef>
                <a:spcPct val="20000"/>
              </a:spcBef>
              <a:buFontTx/>
              <a:buChar char="•"/>
            </a:pPr>
            <a:r>
              <a:rPr lang="en-US" b="1" dirty="0">
                <a:latin typeface="Abadi" panose="020B0604020104020204" pitchFamily="34" charset="0"/>
              </a:rPr>
              <a:t>Russians adopted Mongol practice of subjugating women – husbands could even sell their wives to pay off debts! </a:t>
            </a:r>
          </a:p>
          <a:p>
            <a:pPr marL="342900" indent="-342900">
              <a:spcBef>
                <a:spcPct val="20000"/>
              </a:spcBef>
              <a:buFontTx/>
              <a:buChar char="•"/>
            </a:pPr>
            <a:endParaRPr lang="en-US" b="1" dirty="0">
              <a:solidFill>
                <a:schemeClr val="tx2"/>
              </a:solidFill>
            </a:endParaRPr>
          </a:p>
        </p:txBody>
      </p:sp>
      <p:pic>
        <p:nvPicPr>
          <p:cNvPr id="6150" name="Picture 6" descr="http://go.hrw.com/venus_images/0638MC12.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399" y="68262"/>
            <a:ext cx="4400550" cy="33051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4.bp.blogspot.com/-9MfE0Ym-vxo/TV8Y9IdiPMI/AAAAAAAAAPw/zv7dgKbWoLU/s1600/mongols13%2Binvasion.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584028"/>
            <a:ext cx="2768557" cy="1809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karakalpak.com/history/gold15.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4689254"/>
            <a:ext cx="2840862" cy="194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12497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wipe(left)">
                                      <p:cBhvr>
                                        <p:cTn id="7" dur="500"/>
                                        <p:tgtEl>
                                          <p:spTgt spid="13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wipe(left)">
                                      <p:cBhvr>
                                        <p:cTn id="12" dur="500"/>
                                        <p:tgtEl>
                                          <p:spTgt spid="133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14">
                                            <p:txEl>
                                              <p:pRg st="2" end="2"/>
                                            </p:txEl>
                                          </p:spTgt>
                                        </p:tgtEl>
                                        <p:attrNameLst>
                                          <p:attrName>style.visibility</p:attrName>
                                        </p:attrNameLst>
                                      </p:cBhvr>
                                      <p:to>
                                        <p:strVal val="visible"/>
                                      </p:to>
                                    </p:set>
                                    <p:animEffect transition="in" filter="wipe(left)">
                                      <p:cBhvr>
                                        <p:cTn id="17" dur="500"/>
                                        <p:tgtEl>
                                          <p:spTgt spid="133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314">
                                            <p:txEl>
                                              <p:pRg st="3" end="3"/>
                                            </p:txEl>
                                          </p:spTgt>
                                        </p:tgtEl>
                                        <p:attrNameLst>
                                          <p:attrName>style.visibility</p:attrName>
                                        </p:attrNameLst>
                                      </p:cBhvr>
                                      <p:to>
                                        <p:strVal val="visible"/>
                                      </p:to>
                                    </p:set>
                                    <p:animEffect transition="in" filter="wipe(left)">
                                      <p:cBhvr>
                                        <p:cTn id="22" dur="500"/>
                                        <p:tgtEl>
                                          <p:spTgt spid="133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5867400" y="228600"/>
            <a:ext cx="2895600" cy="4648200"/>
          </a:xfrm>
          <a:prstGeom prst="rect">
            <a:avLst/>
          </a:prstGeom>
          <a:noFill/>
          <a:ln w="9525">
            <a:solidFill>
              <a:schemeClr val="tx2"/>
            </a:solidFill>
            <a:miter lim="800000"/>
            <a:headEnd/>
            <a:tailEnd/>
          </a:ln>
        </p:spPr>
        <p:txBody>
          <a:bodyPr/>
          <a:lstStyle/>
          <a:p>
            <a:pPr marL="342900" indent="-342900">
              <a:spcBef>
                <a:spcPct val="20000"/>
              </a:spcBef>
              <a:buFontTx/>
              <a:buChar char="•"/>
            </a:pPr>
            <a:r>
              <a:rPr lang="en-US" sz="2800" dirty="0">
                <a:solidFill>
                  <a:schemeClr val="tx2"/>
                </a:solidFill>
              </a:rPr>
              <a:t>Trade routes opened up between China and Eastern Europe. </a:t>
            </a:r>
          </a:p>
          <a:p>
            <a:pPr marL="342900" indent="-342900">
              <a:spcBef>
                <a:spcPct val="20000"/>
              </a:spcBef>
              <a:buFontTx/>
              <a:buChar char="•"/>
            </a:pPr>
            <a:r>
              <a:rPr lang="en-US" sz="2800" dirty="0"/>
              <a:t>Absolute power of the Mongols served as a model for later Russian rulers.</a:t>
            </a:r>
          </a:p>
        </p:txBody>
      </p:sp>
      <p:sp>
        <p:nvSpPr>
          <p:cNvPr id="2" name="TextBox 1"/>
          <p:cNvSpPr txBox="1"/>
          <p:nvPr/>
        </p:nvSpPr>
        <p:spPr>
          <a:xfrm>
            <a:off x="289034" y="5105400"/>
            <a:ext cx="8626366" cy="1384995"/>
          </a:xfrm>
          <a:prstGeom prst="rect">
            <a:avLst/>
          </a:prstGeom>
          <a:solidFill>
            <a:schemeClr val="bg2"/>
          </a:solidFill>
          <a:ln w="38100">
            <a:solidFill>
              <a:schemeClr val="tx2">
                <a:lumMod val="60000"/>
                <a:lumOff val="40000"/>
              </a:schemeClr>
            </a:solidFill>
          </a:ln>
        </p:spPr>
        <p:txBody>
          <a:bodyPr wrap="square" rtlCol="0">
            <a:spAutoFit/>
          </a:bodyPr>
          <a:lstStyle/>
          <a:p>
            <a:pPr marL="342900" indent="-342900">
              <a:spcBef>
                <a:spcPct val="20000"/>
              </a:spcBef>
              <a:buFontTx/>
              <a:buChar char="•"/>
            </a:pPr>
            <a:r>
              <a:rPr lang="en-US" sz="2600" b="1" dirty="0">
                <a:solidFill>
                  <a:schemeClr val="tx2"/>
                </a:solidFill>
              </a:rPr>
              <a:t>Russia was cut off from Western Europe at an important time – Europeans were making rapid advances in the arts and science – </a:t>
            </a:r>
            <a:r>
              <a:rPr lang="en-US" sz="3200" b="1" dirty="0">
                <a:solidFill>
                  <a:schemeClr val="tx2"/>
                </a:solidFill>
              </a:rPr>
              <a:t>Russia was left behind!</a:t>
            </a:r>
          </a:p>
        </p:txBody>
      </p:sp>
      <p:pic>
        <p:nvPicPr>
          <p:cNvPr id="7170" name="Picture 2" descr="http://easterneuroperussiawhap2.weebly.com/uploads/5/8/1/4/5814916/3770431.jpg?43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34" y="228600"/>
            <a:ext cx="5349240" cy="464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wipe(left)">
                                      <p:cBhvr>
                                        <p:cTn id="7" dur="500"/>
                                        <p:tgtEl>
                                          <p:spTgt spid="13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wipe(left)">
                                      <p:cBhvr>
                                        <p:cTn id="12" dur="500"/>
                                        <p:tgtEl>
                                          <p:spTgt spid="133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tspace.library.utoronto.ca/citd/RussianHeritage/2.RM/SCMEDIA/Map.2.gif"/>
          <p:cNvPicPr>
            <a:picLocks noChangeAspect="1" noChangeArrowheads="1"/>
          </p:cNvPicPr>
          <p:nvPr/>
        </p:nvPicPr>
        <p:blipFill>
          <a:blip r:embed="rId2" cstate="print"/>
          <a:srcRect/>
          <a:stretch>
            <a:fillRect/>
          </a:stretch>
        </p:blipFill>
        <p:spPr bwMode="auto">
          <a:xfrm>
            <a:off x="268014" y="938254"/>
            <a:ext cx="4433888" cy="5715000"/>
          </a:xfrm>
          <a:prstGeom prst="rect">
            <a:avLst/>
          </a:prstGeom>
          <a:noFill/>
          <a:ln w="9525">
            <a:noFill/>
            <a:miter lim="800000"/>
            <a:headEnd/>
            <a:tailEnd/>
          </a:ln>
        </p:spPr>
      </p:pic>
      <p:sp>
        <p:nvSpPr>
          <p:cNvPr id="25603" name="Text Box 3"/>
          <p:cNvSpPr txBox="1">
            <a:spLocks noChangeArrowheads="1"/>
          </p:cNvSpPr>
          <p:nvPr/>
        </p:nvSpPr>
        <p:spPr bwMode="auto">
          <a:xfrm>
            <a:off x="268014" y="112712"/>
            <a:ext cx="8592207" cy="892552"/>
          </a:xfrm>
          <a:prstGeom prst="rect">
            <a:avLst/>
          </a:prstGeom>
          <a:solidFill>
            <a:schemeClr val="tx1"/>
          </a:solidFill>
          <a:ln w="9525">
            <a:noFill/>
            <a:miter lim="800000"/>
            <a:headEnd/>
            <a:tailEnd/>
          </a:ln>
        </p:spPr>
        <p:txBody>
          <a:bodyPr wrap="square">
            <a:spAutoFit/>
          </a:bodyPr>
          <a:lstStyle/>
          <a:p>
            <a:pPr algn="ctr">
              <a:spcBef>
                <a:spcPct val="50000"/>
              </a:spcBef>
            </a:pPr>
            <a:r>
              <a:rPr lang="en-US" sz="2600" b="1" dirty="0">
                <a:solidFill>
                  <a:schemeClr val="bg2"/>
                </a:solidFill>
              </a:rPr>
              <a:t>In 1378 the Muscovites defeated the Mongols –                             Mongols burned Moscow to the ground 2 years later</a:t>
            </a:r>
          </a:p>
        </p:txBody>
      </p:sp>
      <p:sp>
        <p:nvSpPr>
          <p:cNvPr id="25604" name="Text Box 4"/>
          <p:cNvSpPr txBox="1">
            <a:spLocks noChangeArrowheads="1"/>
          </p:cNvSpPr>
          <p:nvPr/>
        </p:nvSpPr>
        <p:spPr bwMode="auto">
          <a:xfrm>
            <a:off x="4953000" y="3657600"/>
            <a:ext cx="3886200" cy="1196975"/>
          </a:xfrm>
          <a:prstGeom prst="rect">
            <a:avLst/>
          </a:prstGeom>
          <a:solidFill>
            <a:srgbClr val="FFCC99"/>
          </a:solidFill>
          <a:ln w="9525">
            <a:solidFill>
              <a:schemeClr val="bg2"/>
            </a:solidFill>
            <a:miter lim="800000"/>
            <a:headEnd/>
            <a:tailEnd/>
          </a:ln>
        </p:spPr>
        <p:txBody>
          <a:bodyPr wrap="square">
            <a:spAutoFit/>
          </a:bodyPr>
          <a:lstStyle/>
          <a:p>
            <a:pPr>
              <a:spcBef>
                <a:spcPct val="50000"/>
              </a:spcBef>
            </a:pPr>
            <a:r>
              <a:rPr lang="en-US" b="1" dirty="0">
                <a:solidFill>
                  <a:schemeClr val="bg2"/>
                </a:solidFill>
              </a:rPr>
              <a:t>Not until the late 1400s were the Muscovites able to throw off Mongol rule</a:t>
            </a:r>
          </a:p>
        </p:txBody>
      </p:sp>
      <p:sp>
        <p:nvSpPr>
          <p:cNvPr id="25606" name="Text Box 6"/>
          <p:cNvSpPr txBox="1">
            <a:spLocks noChangeArrowheads="1"/>
          </p:cNvSpPr>
          <p:nvPr/>
        </p:nvSpPr>
        <p:spPr bwMode="auto">
          <a:xfrm>
            <a:off x="4953000" y="5029200"/>
            <a:ext cx="3886200" cy="1569660"/>
          </a:xfrm>
          <a:prstGeom prst="rect">
            <a:avLst/>
          </a:prstGeom>
          <a:solidFill>
            <a:schemeClr val="accent4"/>
          </a:solidFill>
          <a:ln w="9525">
            <a:solidFill>
              <a:schemeClr val="bg2"/>
            </a:solidFill>
            <a:miter lim="800000"/>
            <a:headEnd/>
            <a:tailEnd/>
          </a:ln>
        </p:spPr>
        <p:txBody>
          <a:bodyPr>
            <a:spAutoFit/>
          </a:bodyPr>
          <a:lstStyle/>
          <a:p>
            <a:pPr>
              <a:spcBef>
                <a:spcPct val="50000"/>
              </a:spcBef>
            </a:pPr>
            <a:r>
              <a:rPr lang="en-US" b="1" dirty="0">
                <a:solidFill>
                  <a:schemeClr val="bg2"/>
                </a:solidFill>
              </a:rPr>
              <a:t>For two centuries there had been no east-west trade –communication was difficult (language barrier)</a:t>
            </a:r>
          </a:p>
        </p:txBody>
      </p:sp>
      <p:pic>
        <p:nvPicPr>
          <p:cNvPr id="8194" name="Picture 2" descr="https://upload.wikimedia.org/wikipedia/commons/9/9a/Lissner.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1066799"/>
            <a:ext cx="3886200" cy="24601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429000" y="457200"/>
            <a:ext cx="5105400" cy="4324261"/>
          </a:xfrm>
          <a:prstGeom prst="rect">
            <a:avLst/>
          </a:prstGeom>
          <a:noFill/>
          <a:ln w="9525">
            <a:noFill/>
            <a:miter lim="800000"/>
            <a:headEnd/>
            <a:tailEnd/>
          </a:ln>
        </p:spPr>
        <p:txBody>
          <a:bodyPr>
            <a:spAutoFit/>
          </a:bodyPr>
          <a:lstStyle/>
          <a:p>
            <a:pPr>
              <a:spcBef>
                <a:spcPct val="50000"/>
              </a:spcBef>
              <a:buFontTx/>
              <a:buChar char="•"/>
            </a:pPr>
            <a:r>
              <a:rPr lang="en-US" sz="2200" b="1" dirty="0">
                <a:latin typeface="Arial" charset="0"/>
              </a:rPr>
              <a:t>During the </a:t>
            </a:r>
            <a:r>
              <a:rPr lang="en-US" sz="2200" b="1" u="sng" dirty="0">
                <a:latin typeface="Arial" charset="0"/>
              </a:rPr>
              <a:t>reign of the </a:t>
            </a:r>
            <a:r>
              <a:rPr lang="en-US" sz="2200" b="1" u="sng" dirty="0" err="1">
                <a:latin typeface="Arial" charset="0"/>
              </a:rPr>
              <a:t>Ivans</a:t>
            </a:r>
            <a:r>
              <a:rPr lang="en-US" sz="2200" b="1" u="sng" dirty="0">
                <a:latin typeface="Arial" charset="0"/>
              </a:rPr>
              <a:t>, </a:t>
            </a:r>
            <a:r>
              <a:rPr lang="en-US" sz="2200" b="1" u="sng" dirty="0">
                <a:solidFill>
                  <a:schemeClr val="tx2"/>
                </a:solidFill>
                <a:latin typeface="Arial" charset="0"/>
              </a:rPr>
              <a:t>IVAN THE GREAT</a:t>
            </a:r>
            <a:r>
              <a:rPr lang="en-US" sz="2200" b="1" u="sng" dirty="0">
                <a:latin typeface="Arial" charset="0"/>
              </a:rPr>
              <a:t> married Sophia </a:t>
            </a:r>
            <a:r>
              <a:rPr lang="en-US" sz="2200" b="1" u="sng" dirty="0" err="1">
                <a:latin typeface="Arial" charset="0"/>
              </a:rPr>
              <a:t>Paleologue</a:t>
            </a:r>
            <a:r>
              <a:rPr lang="en-US" sz="2200" b="1" u="sng" dirty="0">
                <a:latin typeface="Arial" charset="0"/>
              </a:rPr>
              <a:t>, niece of the last Byzantine Emperor </a:t>
            </a:r>
          </a:p>
          <a:p>
            <a:pPr>
              <a:spcBef>
                <a:spcPct val="50000"/>
              </a:spcBef>
              <a:buFontTx/>
              <a:buChar char="•"/>
            </a:pPr>
            <a:r>
              <a:rPr lang="en-US" sz="2200" b="1" u="sng" dirty="0">
                <a:latin typeface="Arial" charset="0"/>
              </a:rPr>
              <a:t>Ivan adopted the double headed eagle and many other court ceremonies of the Byzantines </a:t>
            </a:r>
          </a:p>
          <a:p>
            <a:pPr>
              <a:spcBef>
                <a:spcPct val="50000"/>
              </a:spcBef>
              <a:buFontTx/>
              <a:buChar char="•"/>
            </a:pPr>
            <a:r>
              <a:rPr lang="en-US" sz="2200" b="1" dirty="0">
                <a:latin typeface="Arial" charset="0"/>
              </a:rPr>
              <a:t>He even </a:t>
            </a:r>
            <a:r>
              <a:rPr lang="en-US" sz="2200" b="1" u="sng" dirty="0">
                <a:latin typeface="Arial" charset="0"/>
              </a:rPr>
              <a:t>claimed to be the legitimate successor of the Roman Empire – </a:t>
            </a:r>
          </a:p>
          <a:p>
            <a:pPr algn="ctr">
              <a:spcBef>
                <a:spcPct val="50000"/>
              </a:spcBef>
              <a:buFontTx/>
              <a:buChar char="•"/>
            </a:pPr>
            <a:r>
              <a:rPr lang="en-US" sz="2200" b="1" u="sng" dirty="0">
                <a:solidFill>
                  <a:schemeClr val="tx2">
                    <a:lumMod val="60000"/>
                    <a:lumOff val="40000"/>
                  </a:schemeClr>
                </a:solidFill>
                <a:latin typeface="Arial" charset="0"/>
              </a:rPr>
              <a:t>Proclaimed Moscow to be the third Rome</a:t>
            </a:r>
            <a:endParaRPr lang="en-US" sz="2200" b="1" dirty="0">
              <a:solidFill>
                <a:schemeClr val="tx2">
                  <a:lumMod val="60000"/>
                  <a:lumOff val="40000"/>
                </a:schemeClr>
              </a:solidFill>
              <a:latin typeface="Arial" charset="0"/>
            </a:endParaRPr>
          </a:p>
        </p:txBody>
      </p:sp>
      <p:pic>
        <p:nvPicPr>
          <p:cNvPr id="26627" name="Picture 4" descr="http://www.vor.ru/English/homeland/8_Ivan_III.jpg"/>
          <p:cNvPicPr>
            <a:picLocks noChangeAspect="1" noChangeArrowheads="1"/>
          </p:cNvPicPr>
          <p:nvPr/>
        </p:nvPicPr>
        <p:blipFill>
          <a:blip r:embed="rId2" cstate="print"/>
          <a:srcRect/>
          <a:stretch>
            <a:fillRect/>
          </a:stretch>
        </p:blipFill>
        <p:spPr bwMode="auto">
          <a:xfrm>
            <a:off x="685800" y="457200"/>
            <a:ext cx="2286000" cy="3200400"/>
          </a:xfrm>
          <a:prstGeom prst="rect">
            <a:avLst/>
          </a:prstGeom>
          <a:noFill/>
          <a:ln w="9525">
            <a:noFill/>
            <a:miter lim="800000"/>
            <a:headEnd/>
            <a:tailEnd/>
          </a:ln>
        </p:spPr>
      </p:pic>
      <p:pic>
        <p:nvPicPr>
          <p:cNvPr id="26628" name="Picture 6" descr="http://www.russianpatches.com/fotos/58_1.jpg"/>
          <p:cNvPicPr>
            <a:picLocks noChangeAspect="1" noChangeArrowheads="1"/>
          </p:cNvPicPr>
          <p:nvPr/>
        </p:nvPicPr>
        <p:blipFill>
          <a:blip r:embed="rId3" cstate="print"/>
          <a:srcRect/>
          <a:stretch>
            <a:fillRect/>
          </a:stretch>
        </p:blipFill>
        <p:spPr bwMode="auto">
          <a:xfrm>
            <a:off x="762000" y="3810000"/>
            <a:ext cx="2139950" cy="2673350"/>
          </a:xfrm>
          <a:prstGeom prst="rect">
            <a:avLst/>
          </a:prstGeom>
          <a:noFill/>
          <a:ln w="9525">
            <a:noFill/>
            <a:miter lim="800000"/>
            <a:headEnd/>
            <a:tailEnd/>
          </a:ln>
        </p:spPr>
      </p:pic>
      <p:sp>
        <p:nvSpPr>
          <p:cNvPr id="5" name="Text Box 5"/>
          <p:cNvSpPr txBox="1">
            <a:spLocks noChangeArrowheads="1"/>
          </p:cNvSpPr>
          <p:nvPr/>
        </p:nvSpPr>
        <p:spPr bwMode="auto">
          <a:xfrm>
            <a:off x="3389586" y="4882912"/>
            <a:ext cx="5754414" cy="1692771"/>
          </a:xfrm>
          <a:prstGeom prst="rect">
            <a:avLst/>
          </a:prstGeom>
          <a:solidFill>
            <a:schemeClr val="accent4">
              <a:lumMod val="10000"/>
            </a:schemeClr>
          </a:solidFill>
          <a:ln w="38100">
            <a:solidFill>
              <a:schemeClr val="tx2"/>
            </a:solidFill>
            <a:miter lim="800000"/>
            <a:headEnd/>
            <a:tailEnd/>
          </a:ln>
        </p:spPr>
        <p:txBody>
          <a:bodyPr wrap="square">
            <a:spAutoFit/>
          </a:bodyPr>
          <a:lstStyle/>
          <a:p>
            <a:pPr>
              <a:spcBef>
                <a:spcPct val="50000"/>
              </a:spcBef>
            </a:pPr>
            <a:r>
              <a:rPr lang="en-US" b="1" dirty="0"/>
              <a:t>The </a:t>
            </a:r>
            <a:r>
              <a:rPr lang="en-US" b="1" u="sng" dirty="0"/>
              <a:t>prince of Moscow </a:t>
            </a:r>
            <a:r>
              <a:rPr lang="en-US" b="1" dirty="0"/>
              <a:t>was to become the </a:t>
            </a:r>
            <a:r>
              <a:rPr lang="en-US" b="1" u="sng" dirty="0"/>
              <a:t>nation’s TSAR (Czar)–</a:t>
            </a:r>
            <a:r>
              <a:rPr lang="en-US" sz="1800" b="1" dirty="0">
                <a:latin typeface="Arial" charset="0"/>
              </a:rPr>
              <a:t> the title is </a:t>
            </a:r>
            <a:r>
              <a:rPr lang="en-US" sz="2000" b="1" u="sng" dirty="0">
                <a:latin typeface="Arial" charset="0"/>
              </a:rPr>
              <a:t>derived from the Latin </a:t>
            </a:r>
            <a:r>
              <a:rPr lang="en-US" sz="2000" b="1" i="1" u="sng" dirty="0">
                <a:latin typeface="Arial" charset="0"/>
              </a:rPr>
              <a:t>Caesar</a:t>
            </a:r>
            <a:r>
              <a:rPr lang="en-US" sz="2000" b="1" dirty="0">
                <a:latin typeface="Arial" charset="0"/>
              </a:rPr>
              <a:t> – </a:t>
            </a:r>
          </a:p>
          <a:p>
            <a:pPr>
              <a:spcBef>
                <a:spcPct val="50000"/>
              </a:spcBef>
            </a:pPr>
            <a:r>
              <a:rPr lang="en-US" b="1" dirty="0">
                <a:solidFill>
                  <a:schemeClr val="tx2"/>
                </a:solidFill>
                <a:latin typeface="Arial" charset="0"/>
              </a:rPr>
              <a:t>The Tsar is the </a:t>
            </a:r>
            <a:r>
              <a:rPr lang="en-US" b="1" u="sng" dirty="0">
                <a:solidFill>
                  <a:schemeClr val="tx2"/>
                </a:solidFill>
                <a:latin typeface="Arial" charset="0"/>
              </a:rPr>
              <a:t>Russian Head of State</a:t>
            </a:r>
            <a:endParaRPr lang="en-US" b="1" u="sng" dirty="0"/>
          </a:p>
        </p:txBody>
      </p:sp>
    </p:spTree>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04800" y="381000"/>
            <a:ext cx="3352800" cy="1938992"/>
          </a:xfrm>
          <a:prstGeom prst="rect">
            <a:avLst/>
          </a:prstGeom>
          <a:noFill/>
          <a:ln w="9525">
            <a:noFill/>
            <a:miter lim="800000"/>
            <a:headEnd/>
            <a:tailEnd/>
          </a:ln>
        </p:spPr>
        <p:txBody>
          <a:bodyPr>
            <a:spAutoFit/>
          </a:bodyPr>
          <a:lstStyle/>
          <a:p>
            <a:pPr>
              <a:spcBef>
                <a:spcPct val="50000"/>
              </a:spcBef>
            </a:pPr>
            <a:r>
              <a:rPr lang="en-US" sz="3200" b="1" dirty="0">
                <a:solidFill>
                  <a:schemeClr val="tx2"/>
                </a:solidFill>
                <a:latin typeface="Arial" charset="0"/>
              </a:rPr>
              <a:t>Ivan the Terrible</a:t>
            </a:r>
            <a:r>
              <a:rPr lang="en-US" b="1" dirty="0">
                <a:latin typeface="Arial" charset="0"/>
              </a:rPr>
              <a:t> </a:t>
            </a:r>
            <a:r>
              <a:rPr lang="en-US" sz="2200" dirty="0">
                <a:latin typeface="Arial" charset="0"/>
              </a:rPr>
              <a:t>– </a:t>
            </a:r>
            <a:r>
              <a:rPr lang="en-US" sz="2200" u="sng" dirty="0">
                <a:latin typeface="Arial" charset="0"/>
              </a:rPr>
              <a:t>grandson of Ivan the Great – further centralized Royal Power - and expanded borders</a:t>
            </a:r>
          </a:p>
        </p:txBody>
      </p:sp>
      <p:sp>
        <p:nvSpPr>
          <p:cNvPr id="27651" name="Text Box 3"/>
          <p:cNvSpPr txBox="1">
            <a:spLocks noChangeArrowheads="1"/>
          </p:cNvSpPr>
          <p:nvPr/>
        </p:nvSpPr>
        <p:spPr bwMode="auto">
          <a:xfrm>
            <a:off x="5410200" y="457200"/>
            <a:ext cx="3429000" cy="5762625"/>
          </a:xfrm>
          <a:prstGeom prst="rect">
            <a:avLst/>
          </a:prstGeom>
          <a:noFill/>
          <a:ln w="9525">
            <a:solidFill>
              <a:schemeClr val="tx2"/>
            </a:solidFill>
            <a:miter lim="800000"/>
            <a:headEnd/>
            <a:tailEnd/>
          </a:ln>
        </p:spPr>
        <p:txBody>
          <a:bodyPr>
            <a:spAutoFit/>
          </a:bodyPr>
          <a:lstStyle/>
          <a:p>
            <a:pPr>
              <a:spcBef>
                <a:spcPct val="50000"/>
              </a:spcBef>
              <a:buFontTx/>
              <a:buChar char="•"/>
            </a:pPr>
            <a:r>
              <a:rPr lang="en-US" b="1" dirty="0">
                <a:solidFill>
                  <a:schemeClr val="tx2"/>
                </a:solidFill>
              </a:rPr>
              <a:t>He </a:t>
            </a:r>
            <a:r>
              <a:rPr lang="en-US" b="1" u="sng" dirty="0">
                <a:solidFill>
                  <a:schemeClr val="tx2"/>
                </a:solidFill>
              </a:rPr>
              <a:t>Granted land to nobles in exchange for military or other service</a:t>
            </a:r>
          </a:p>
          <a:p>
            <a:pPr>
              <a:spcBef>
                <a:spcPct val="50000"/>
              </a:spcBef>
              <a:buFontTx/>
              <a:buChar char="•"/>
            </a:pPr>
            <a:r>
              <a:rPr lang="en-US" b="1" dirty="0"/>
              <a:t>Introduced new </a:t>
            </a:r>
            <a:r>
              <a:rPr lang="en-US" b="1" u="sng" dirty="0"/>
              <a:t>laws to tie serfs to the land</a:t>
            </a:r>
          </a:p>
          <a:p>
            <a:pPr>
              <a:spcBef>
                <a:spcPct val="50000"/>
              </a:spcBef>
              <a:buFontTx/>
              <a:buChar char="•"/>
            </a:pPr>
            <a:r>
              <a:rPr lang="en-US" b="1" dirty="0">
                <a:solidFill>
                  <a:schemeClr val="tx2"/>
                </a:solidFill>
              </a:rPr>
              <a:t>By </a:t>
            </a:r>
            <a:r>
              <a:rPr lang="en-US" b="1" u="sng" dirty="0">
                <a:solidFill>
                  <a:schemeClr val="tx2"/>
                </a:solidFill>
              </a:rPr>
              <a:t>1560, Ivan was increasingly unstable </a:t>
            </a:r>
            <a:r>
              <a:rPr lang="en-US" b="1" dirty="0">
                <a:solidFill>
                  <a:schemeClr val="tx2"/>
                </a:solidFill>
              </a:rPr>
              <a:t>– </a:t>
            </a:r>
            <a:r>
              <a:rPr lang="en-US" b="1" u="sng" dirty="0">
                <a:solidFill>
                  <a:schemeClr val="tx2"/>
                </a:solidFill>
              </a:rPr>
              <a:t>he even killed his own son in a fit of rage</a:t>
            </a:r>
            <a:endParaRPr lang="en-US" b="1" dirty="0">
              <a:solidFill>
                <a:schemeClr val="tx2"/>
              </a:solidFill>
            </a:endParaRPr>
          </a:p>
          <a:p>
            <a:pPr>
              <a:spcBef>
                <a:spcPct val="50000"/>
              </a:spcBef>
              <a:buFontTx/>
              <a:buChar char="•"/>
            </a:pPr>
            <a:r>
              <a:rPr lang="en-US" b="1" u="sng" dirty="0"/>
              <a:t>By the time of his death in 1584 </a:t>
            </a:r>
            <a:r>
              <a:rPr lang="en-US" b="1" dirty="0"/>
              <a:t>– </a:t>
            </a:r>
            <a:r>
              <a:rPr lang="en-US" sz="3200" b="1" u="sng" dirty="0"/>
              <a:t>Russia was seething with rebellion</a:t>
            </a:r>
          </a:p>
        </p:txBody>
      </p:sp>
      <p:pic>
        <p:nvPicPr>
          <p:cNvPr id="27652" name="Picture 5" descr="http://www.rollins.edu/Foreign_Lang/Russian/repin2.jpg"/>
          <p:cNvPicPr>
            <a:picLocks noChangeAspect="1" noChangeArrowheads="1"/>
          </p:cNvPicPr>
          <p:nvPr/>
        </p:nvPicPr>
        <p:blipFill>
          <a:blip r:embed="rId2" cstate="print"/>
          <a:srcRect/>
          <a:stretch>
            <a:fillRect/>
          </a:stretch>
        </p:blipFill>
        <p:spPr bwMode="auto">
          <a:xfrm>
            <a:off x="1143000" y="3423393"/>
            <a:ext cx="3886200" cy="3153620"/>
          </a:xfrm>
          <a:prstGeom prst="rect">
            <a:avLst/>
          </a:prstGeom>
          <a:noFill/>
          <a:ln w="9525">
            <a:noFill/>
            <a:miter lim="800000"/>
            <a:headEnd/>
            <a:tailEnd/>
          </a:ln>
        </p:spPr>
      </p:pic>
      <p:pic>
        <p:nvPicPr>
          <p:cNvPr id="27653" name="Picture 7" descr="http://www.lacquerbox.com/chirivan1.jpg"/>
          <p:cNvPicPr>
            <a:picLocks noChangeAspect="1" noChangeArrowheads="1"/>
          </p:cNvPicPr>
          <p:nvPr/>
        </p:nvPicPr>
        <p:blipFill>
          <a:blip r:embed="rId3" cstate="print"/>
          <a:srcRect/>
          <a:stretch>
            <a:fillRect/>
          </a:stretch>
        </p:blipFill>
        <p:spPr bwMode="auto">
          <a:xfrm>
            <a:off x="3733800" y="381000"/>
            <a:ext cx="1539875" cy="2106613"/>
          </a:xfrm>
          <a:prstGeom prst="rect">
            <a:avLst/>
          </a:prstGeom>
          <a:noFill/>
          <a:ln w="9525">
            <a:noFill/>
            <a:miter lim="800000"/>
            <a:headEnd/>
            <a:tailEnd/>
          </a:ln>
        </p:spPr>
      </p:pic>
      <p:sp>
        <p:nvSpPr>
          <p:cNvPr id="2" name="TextBox 1"/>
          <p:cNvSpPr txBox="1"/>
          <p:nvPr/>
        </p:nvSpPr>
        <p:spPr>
          <a:xfrm>
            <a:off x="152400" y="2541322"/>
            <a:ext cx="5121275" cy="830997"/>
          </a:xfrm>
          <a:prstGeom prst="rect">
            <a:avLst/>
          </a:prstGeom>
          <a:noFill/>
          <a:ln w="38100">
            <a:solidFill>
              <a:schemeClr val="tx2">
                <a:lumMod val="60000"/>
                <a:lumOff val="40000"/>
              </a:schemeClr>
            </a:solidFill>
          </a:ln>
        </p:spPr>
        <p:txBody>
          <a:bodyPr wrap="square" rtlCol="0">
            <a:spAutoFit/>
          </a:bodyPr>
          <a:lstStyle/>
          <a:p>
            <a:pPr>
              <a:spcBef>
                <a:spcPct val="50000"/>
              </a:spcBef>
            </a:pPr>
            <a:r>
              <a:rPr lang="en-US" b="1" dirty="0">
                <a:solidFill>
                  <a:srgbClr val="FFFF00"/>
                </a:solidFill>
                <a:latin typeface="Arial" charset="0"/>
              </a:rPr>
              <a:t>Introduced Russia to a tradition of extreme absolute power</a:t>
            </a:r>
          </a:p>
        </p:txBody>
      </p:sp>
    </p:spTree>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4191000" cy="1446550"/>
          </a:xfrm>
          <a:prstGeom prst="rect">
            <a:avLst/>
          </a:prstGeom>
          <a:noFill/>
          <a:ln w="76200">
            <a:solidFill>
              <a:schemeClr val="accent2">
                <a:lumMod val="40000"/>
                <a:lumOff val="60000"/>
              </a:schemeClr>
            </a:solidFill>
          </a:ln>
        </p:spPr>
        <p:txBody>
          <a:bodyPr wrap="square" rtlCol="0">
            <a:spAutoFit/>
          </a:bodyPr>
          <a:lstStyle/>
          <a:p>
            <a:r>
              <a:rPr lang="en-US" sz="4400" b="1" dirty="0">
                <a:solidFill>
                  <a:schemeClr val="tx2"/>
                </a:solidFill>
                <a:latin typeface="Tempus Sans ITC" pitchFamily="82" charset="0"/>
              </a:rPr>
              <a:t>The Shaping of Eastern Europe</a:t>
            </a:r>
          </a:p>
        </p:txBody>
      </p:sp>
      <p:sp>
        <p:nvSpPr>
          <p:cNvPr id="3" name="TextBox 2"/>
          <p:cNvSpPr txBox="1"/>
          <p:nvPr/>
        </p:nvSpPr>
        <p:spPr>
          <a:xfrm>
            <a:off x="6400800" y="117693"/>
            <a:ext cx="2743200" cy="6740307"/>
          </a:xfrm>
          <a:prstGeom prst="rect">
            <a:avLst/>
          </a:prstGeom>
          <a:noFill/>
        </p:spPr>
        <p:txBody>
          <a:bodyPr wrap="square" rtlCol="0">
            <a:spAutoFit/>
          </a:bodyPr>
          <a:lstStyle/>
          <a:p>
            <a:pPr>
              <a:buFont typeface="Arial" pitchFamily="34" charset="0"/>
              <a:buChar char="•"/>
            </a:pPr>
            <a:r>
              <a:rPr lang="en-US" b="1" dirty="0">
                <a:latin typeface="Tempus Sans ITC" pitchFamily="82" charset="0"/>
              </a:rPr>
              <a:t>Lies </a:t>
            </a:r>
            <a:r>
              <a:rPr lang="en-US" b="1" u="sng" dirty="0">
                <a:latin typeface="Tempus Sans ITC" pitchFamily="82" charset="0"/>
              </a:rPr>
              <a:t>between Germanic Central Europe and Slavic Russia</a:t>
            </a:r>
          </a:p>
          <a:p>
            <a:endParaRPr lang="en-US" b="1" dirty="0">
              <a:latin typeface="Tempus Sans ITC" pitchFamily="82" charset="0"/>
            </a:endParaRPr>
          </a:p>
          <a:p>
            <a:pPr>
              <a:buFont typeface="Arial" pitchFamily="34" charset="0"/>
              <a:buChar char="•"/>
            </a:pPr>
            <a:r>
              <a:rPr lang="en-US" b="1" u="sng" dirty="0">
                <a:solidFill>
                  <a:schemeClr val="tx2"/>
                </a:solidFill>
                <a:latin typeface="Tempus Sans ITC" pitchFamily="82" charset="0"/>
              </a:rPr>
              <a:t>Includes Balkan Peninsula (</a:t>
            </a:r>
            <a:r>
              <a:rPr lang="en-US" b="1" u="sng" dirty="0" err="1">
                <a:solidFill>
                  <a:schemeClr val="tx2"/>
                </a:solidFill>
                <a:latin typeface="Tempus Sans ITC" pitchFamily="82" charset="0"/>
              </a:rPr>
              <a:t>Greece,Bosnia</a:t>
            </a:r>
            <a:r>
              <a:rPr lang="en-US" b="1" u="sng" dirty="0">
                <a:solidFill>
                  <a:schemeClr val="tx2"/>
                </a:solidFill>
                <a:latin typeface="Tempus Sans ITC" pitchFamily="82" charset="0"/>
              </a:rPr>
              <a:t>,</a:t>
            </a:r>
          </a:p>
          <a:p>
            <a:r>
              <a:rPr lang="en-US" b="1" u="sng" dirty="0">
                <a:solidFill>
                  <a:schemeClr val="tx2"/>
                </a:solidFill>
                <a:latin typeface="Tempus Sans ITC" pitchFamily="82" charset="0"/>
              </a:rPr>
              <a:t>Croatia, etc.)</a:t>
            </a:r>
          </a:p>
          <a:p>
            <a:pPr>
              <a:buFont typeface="Arial" pitchFamily="34" charset="0"/>
              <a:buChar char="•"/>
            </a:pPr>
            <a:endParaRPr lang="en-US" b="1" u="sng" dirty="0">
              <a:solidFill>
                <a:schemeClr val="tx2"/>
              </a:solidFill>
              <a:latin typeface="Tempus Sans ITC" pitchFamily="82" charset="0"/>
            </a:endParaRPr>
          </a:p>
          <a:p>
            <a:pPr>
              <a:buFont typeface="Arial" pitchFamily="34" charset="0"/>
              <a:buChar char="•"/>
            </a:pPr>
            <a:r>
              <a:rPr lang="en-US" b="1" dirty="0">
                <a:solidFill>
                  <a:schemeClr val="tx2"/>
                </a:solidFill>
                <a:latin typeface="Tempus Sans ITC" pitchFamily="82" charset="0"/>
              </a:rPr>
              <a:t>Impacted by Byzantine Empire and Ottoman Muslims</a:t>
            </a:r>
          </a:p>
          <a:p>
            <a:endParaRPr lang="en-US" b="1" dirty="0">
              <a:solidFill>
                <a:schemeClr val="tx2"/>
              </a:solidFill>
              <a:latin typeface="Tempus Sans ITC" pitchFamily="82" charset="0"/>
            </a:endParaRPr>
          </a:p>
          <a:p>
            <a:pPr>
              <a:buFont typeface="Arial" pitchFamily="34" charset="0"/>
              <a:buChar char="•"/>
            </a:pPr>
            <a:r>
              <a:rPr lang="en-US" b="1" dirty="0">
                <a:latin typeface="Tempus Sans ITC" pitchFamily="82" charset="0"/>
              </a:rPr>
              <a:t>Northern region closely linked to Western Europe</a:t>
            </a:r>
          </a:p>
        </p:txBody>
      </p:sp>
      <p:pic>
        <p:nvPicPr>
          <p:cNvPr id="45058" name="Picture 2" descr="http://www.ucalgary.ca/applied_history/tutor/imagemid/Eeurope1490large.jpg"/>
          <p:cNvPicPr>
            <a:picLocks noChangeAspect="1" noChangeArrowheads="1"/>
          </p:cNvPicPr>
          <p:nvPr/>
        </p:nvPicPr>
        <p:blipFill>
          <a:blip r:embed="rId2" cstate="print"/>
          <a:srcRect/>
          <a:stretch>
            <a:fillRect/>
          </a:stretch>
        </p:blipFill>
        <p:spPr bwMode="auto">
          <a:xfrm>
            <a:off x="228600" y="1905000"/>
            <a:ext cx="6000750" cy="4629151"/>
          </a:xfrm>
          <a:prstGeom prst="rect">
            <a:avLst/>
          </a:prstGeom>
          <a:noFill/>
        </p:spPr>
      </p:pic>
    </p:spTree>
  </p:cSld>
  <p:clrMapOvr>
    <a:masterClrMapping/>
  </p:clrMapOvr>
  <p:transition spd="med">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4648200" cy="6494085"/>
          </a:xfrm>
          <a:prstGeom prst="rect">
            <a:avLst/>
          </a:prstGeom>
          <a:noFill/>
        </p:spPr>
        <p:txBody>
          <a:bodyPr wrap="square" rtlCol="0">
            <a:spAutoFit/>
          </a:bodyPr>
          <a:lstStyle/>
          <a:p>
            <a:pPr>
              <a:buFont typeface="Arial" pitchFamily="34" charset="0"/>
              <a:buChar char="•"/>
            </a:pPr>
            <a:r>
              <a:rPr lang="en-US" sz="3600" b="1" u="sng" dirty="0">
                <a:latin typeface="Tempus Sans ITC" pitchFamily="82" charset="0"/>
              </a:rPr>
              <a:t>Ethnic group </a:t>
            </a:r>
            <a:r>
              <a:rPr lang="en-US" sz="3600" b="1" dirty="0">
                <a:solidFill>
                  <a:schemeClr val="tx2"/>
                </a:solidFill>
                <a:latin typeface="Tempus Sans ITC" pitchFamily="82" charset="0"/>
              </a:rPr>
              <a:t>= group of people who share same language and cultural heritage </a:t>
            </a:r>
          </a:p>
          <a:p>
            <a:endParaRPr lang="en-US" sz="3600" b="1" u="sng" dirty="0">
              <a:solidFill>
                <a:schemeClr val="tx2"/>
              </a:solidFill>
              <a:latin typeface="Tempus Sans ITC" pitchFamily="82" charset="0"/>
            </a:endParaRPr>
          </a:p>
          <a:p>
            <a:r>
              <a:rPr lang="en-US" sz="3600" b="1" u="sng" dirty="0">
                <a:solidFill>
                  <a:schemeClr val="tx2">
                    <a:lumMod val="60000"/>
                    <a:lumOff val="40000"/>
                  </a:schemeClr>
                </a:solidFill>
                <a:latin typeface="Tempus Sans ITC" pitchFamily="82" charset="0"/>
              </a:rPr>
              <a:t>Balkan peninsula had a lot of cultural diversity</a:t>
            </a:r>
          </a:p>
          <a:p>
            <a:pPr>
              <a:buFont typeface="Arial" pitchFamily="34" charset="0"/>
              <a:buChar char="•"/>
            </a:pPr>
            <a:r>
              <a:rPr lang="en-US" sz="2800" b="1" i="1" u="sng" dirty="0">
                <a:latin typeface="Tempus Sans ITC" pitchFamily="82" charset="0"/>
              </a:rPr>
              <a:t>Christianity</a:t>
            </a:r>
          </a:p>
          <a:p>
            <a:pPr>
              <a:buFont typeface="Arial" pitchFamily="34" charset="0"/>
              <a:buChar char="•"/>
            </a:pPr>
            <a:r>
              <a:rPr lang="en-US" sz="2800" b="1" i="1" u="sng" dirty="0">
                <a:latin typeface="Tempus Sans ITC" pitchFamily="82" charset="0"/>
              </a:rPr>
              <a:t>Islam</a:t>
            </a:r>
            <a:r>
              <a:rPr lang="en-US" sz="2800" b="1" u="sng" dirty="0">
                <a:solidFill>
                  <a:schemeClr val="tx2"/>
                </a:solidFill>
                <a:latin typeface="Tempus Sans ITC" pitchFamily="82" charset="0"/>
              </a:rPr>
              <a:t> </a:t>
            </a:r>
          </a:p>
          <a:p>
            <a:pPr>
              <a:buFont typeface="Arial" pitchFamily="34" charset="0"/>
              <a:buChar char="•"/>
            </a:pPr>
            <a:r>
              <a:rPr lang="en-US" sz="2800" b="1" i="1" u="sng" dirty="0">
                <a:latin typeface="Tempus Sans ITC" pitchFamily="82" charset="0"/>
              </a:rPr>
              <a:t>Judaism</a:t>
            </a:r>
          </a:p>
          <a:p>
            <a:pPr>
              <a:buFont typeface="Arial" pitchFamily="34" charset="0"/>
              <a:buChar char="•"/>
            </a:pPr>
            <a:r>
              <a:rPr lang="en-US" sz="2800" b="1" i="1" u="sng" dirty="0">
                <a:latin typeface="Tempus Sans ITC" pitchFamily="82" charset="0"/>
              </a:rPr>
              <a:t>Many different Languages and Customs</a:t>
            </a:r>
          </a:p>
          <a:p>
            <a:pPr>
              <a:buFont typeface="Arial" pitchFamily="34" charset="0"/>
              <a:buChar char="•"/>
            </a:pPr>
            <a:endParaRPr lang="en-US" u="sng" dirty="0"/>
          </a:p>
        </p:txBody>
      </p:sp>
      <p:pic>
        <p:nvPicPr>
          <p:cNvPr id="44038" name="Picture 6" descr="http://images.flatworldknowledge.com/barkan/barkan-fig17_x005.jpg"/>
          <p:cNvPicPr>
            <a:picLocks noChangeAspect="1" noChangeArrowheads="1"/>
          </p:cNvPicPr>
          <p:nvPr/>
        </p:nvPicPr>
        <p:blipFill>
          <a:blip r:embed="rId2" cstate="print"/>
          <a:srcRect/>
          <a:stretch>
            <a:fillRect/>
          </a:stretch>
        </p:blipFill>
        <p:spPr bwMode="auto">
          <a:xfrm>
            <a:off x="5029200" y="2971800"/>
            <a:ext cx="3810000" cy="1219200"/>
          </a:xfrm>
          <a:prstGeom prst="rect">
            <a:avLst/>
          </a:prstGeom>
          <a:noFill/>
        </p:spPr>
      </p:pic>
      <p:pic>
        <p:nvPicPr>
          <p:cNvPr id="44040" name="Picture 8" descr="http://www.cousinsplus.com/families/CousinsPlus/Finding-Gorodok/images/migrations-45.jpg"/>
          <p:cNvPicPr>
            <a:picLocks noChangeAspect="1" noChangeArrowheads="1"/>
          </p:cNvPicPr>
          <p:nvPr/>
        </p:nvPicPr>
        <p:blipFill>
          <a:blip r:embed="rId3" cstate="print"/>
          <a:srcRect/>
          <a:stretch>
            <a:fillRect/>
          </a:stretch>
        </p:blipFill>
        <p:spPr bwMode="auto">
          <a:xfrm>
            <a:off x="4724400" y="4419600"/>
            <a:ext cx="4191000" cy="2191187"/>
          </a:xfrm>
          <a:prstGeom prst="rect">
            <a:avLst/>
          </a:prstGeom>
          <a:noFill/>
        </p:spPr>
      </p:pic>
      <p:pic>
        <p:nvPicPr>
          <p:cNvPr id="44046" name="Picture 14" descr="http://debian.fmi.uni-sofia.bg/~nikola1/Bul/rome14.gif"/>
          <p:cNvPicPr>
            <a:picLocks noChangeAspect="1" noChangeArrowheads="1"/>
          </p:cNvPicPr>
          <p:nvPr/>
        </p:nvPicPr>
        <p:blipFill>
          <a:blip r:embed="rId4" cstate="print"/>
          <a:srcRect/>
          <a:stretch>
            <a:fillRect/>
          </a:stretch>
        </p:blipFill>
        <p:spPr bwMode="auto">
          <a:xfrm>
            <a:off x="4813418" y="228600"/>
            <a:ext cx="4049998" cy="2514600"/>
          </a:xfrm>
          <a:prstGeom prst="rect">
            <a:avLst/>
          </a:prstGeom>
          <a:noFill/>
        </p:spPr>
      </p:pic>
    </p:spTree>
  </p:cSld>
  <p:clrMapOvr>
    <a:masterClrMapping/>
  </p:clrMapOvr>
  <p:transition spd="med">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599"/>
            <a:ext cx="4038600" cy="707886"/>
          </a:xfrm>
          <a:prstGeom prst="rect">
            <a:avLst/>
          </a:prstGeom>
          <a:noFill/>
          <a:ln w="38100">
            <a:solidFill>
              <a:srgbClr val="FFFF00"/>
            </a:solidFill>
          </a:ln>
        </p:spPr>
        <p:txBody>
          <a:bodyPr wrap="square" rtlCol="0">
            <a:spAutoFit/>
          </a:bodyPr>
          <a:lstStyle/>
          <a:p>
            <a:r>
              <a:rPr lang="en-US" sz="4000" b="1" dirty="0">
                <a:solidFill>
                  <a:srgbClr val="FFFF00"/>
                </a:solidFill>
                <a:latin typeface="Tempus Sans ITC" panose="04020404030D07020202" pitchFamily="82" charset="0"/>
              </a:rPr>
              <a:t>Jewish Expulsions</a:t>
            </a:r>
          </a:p>
        </p:txBody>
      </p:sp>
      <p:sp>
        <p:nvSpPr>
          <p:cNvPr id="3" name="TextBox 2"/>
          <p:cNvSpPr txBox="1"/>
          <p:nvPr/>
        </p:nvSpPr>
        <p:spPr>
          <a:xfrm>
            <a:off x="190500" y="1224455"/>
            <a:ext cx="4076700" cy="5109091"/>
          </a:xfrm>
          <a:prstGeom prst="rect">
            <a:avLst/>
          </a:prstGeom>
          <a:noFill/>
        </p:spPr>
        <p:txBody>
          <a:bodyPr wrap="square" rtlCol="0">
            <a:spAutoFit/>
          </a:bodyPr>
          <a:lstStyle/>
          <a:p>
            <a:pPr marL="342900" indent="-342900">
              <a:buFont typeface="Arial" panose="020B0604020202020204" pitchFamily="34" charset="0"/>
              <a:buChar char="•"/>
            </a:pPr>
            <a:r>
              <a:rPr lang="en-US" sz="3000" b="1" dirty="0">
                <a:latin typeface="Tempus Sans ITC" panose="04020404030D07020202" pitchFamily="82" charset="0"/>
              </a:rPr>
              <a:t>Throughout much of Europe the Jews were persecuted:</a:t>
            </a:r>
          </a:p>
          <a:p>
            <a:pPr marL="800100" lvl="1" indent="-342900">
              <a:buFont typeface="Arial" panose="020B0604020202020204" pitchFamily="34" charset="0"/>
              <a:buChar char="•"/>
            </a:pPr>
            <a:r>
              <a:rPr lang="en-US" b="1" dirty="0">
                <a:solidFill>
                  <a:schemeClr val="tx2">
                    <a:lumMod val="60000"/>
                    <a:lumOff val="40000"/>
                  </a:schemeClr>
                </a:solidFill>
                <a:latin typeface="Tempus Sans ITC" panose="04020404030D07020202" pitchFamily="82" charset="0"/>
              </a:rPr>
              <a:t>Limited types of jobs they could hold</a:t>
            </a:r>
          </a:p>
          <a:p>
            <a:pPr marL="800100" lvl="1" indent="-342900">
              <a:buFont typeface="Arial" panose="020B0604020202020204" pitchFamily="34" charset="0"/>
              <a:buChar char="•"/>
            </a:pPr>
            <a:r>
              <a:rPr lang="en-US" b="1" dirty="0">
                <a:solidFill>
                  <a:schemeClr val="tx2">
                    <a:lumMod val="60000"/>
                    <a:lumOff val="40000"/>
                  </a:schemeClr>
                </a:solidFill>
                <a:latin typeface="Tempus Sans ITC" panose="04020404030D07020202" pitchFamily="82" charset="0"/>
              </a:rPr>
              <a:t>Curfews </a:t>
            </a:r>
          </a:p>
          <a:p>
            <a:pPr marL="800100" lvl="1" indent="-342900">
              <a:buFont typeface="Arial" panose="020B0604020202020204" pitchFamily="34" charset="0"/>
              <a:buChar char="•"/>
            </a:pPr>
            <a:r>
              <a:rPr lang="en-US" b="1" dirty="0">
                <a:solidFill>
                  <a:schemeClr val="tx2">
                    <a:lumMod val="60000"/>
                    <a:lumOff val="40000"/>
                  </a:schemeClr>
                </a:solidFill>
                <a:latin typeface="Tempus Sans ITC" panose="04020404030D07020202" pitchFamily="82" charset="0"/>
              </a:rPr>
              <a:t>forced to live in separate areas (ghettos)</a:t>
            </a:r>
          </a:p>
          <a:p>
            <a:pPr marL="800100" lvl="1" indent="-342900">
              <a:buFont typeface="Arial" panose="020B0604020202020204" pitchFamily="34" charset="0"/>
              <a:buChar char="•"/>
            </a:pPr>
            <a:r>
              <a:rPr lang="en-US" b="1" dirty="0">
                <a:solidFill>
                  <a:schemeClr val="tx2">
                    <a:lumMod val="60000"/>
                    <a:lumOff val="40000"/>
                  </a:schemeClr>
                </a:solidFill>
                <a:latin typeface="Tempus Sans ITC" panose="04020404030D07020202" pitchFamily="82" charset="0"/>
              </a:rPr>
              <a:t>Special dress or markings</a:t>
            </a:r>
          </a:p>
          <a:p>
            <a:pPr marL="800100" lvl="1" indent="-342900">
              <a:buFont typeface="Arial" panose="020B0604020202020204" pitchFamily="34" charset="0"/>
              <a:buChar char="•"/>
            </a:pPr>
            <a:r>
              <a:rPr lang="en-US" b="1" dirty="0">
                <a:solidFill>
                  <a:schemeClr val="tx2">
                    <a:lumMod val="60000"/>
                    <a:lumOff val="40000"/>
                  </a:schemeClr>
                </a:solidFill>
                <a:latin typeface="Tempus Sans ITC" panose="04020404030D07020202" pitchFamily="82" charset="0"/>
              </a:rPr>
              <a:t>Physical abuse and murder</a:t>
            </a:r>
          </a:p>
          <a:p>
            <a:pPr marL="800100" lvl="1" indent="-342900">
              <a:buFont typeface="Arial" panose="020B0604020202020204" pitchFamily="34" charset="0"/>
              <a:buChar char="•"/>
            </a:pPr>
            <a:endParaRPr lang="en-US" sz="2000" b="1" dirty="0">
              <a:latin typeface="Tempus Sans ITC" panose="04020404030D07020202" pitchFamily="82" charset="0"/>
            </a:endParaRPr>
          </a:p>
        </p:txBody>
      </p:sp>
      <p:pic>
        <p:nvPicPr>
          <p:cNvPr id="3076" name="Picture 4" descr="http://www.medievalists.net/wp-content/uploads/2011/03/800px-BritLibCottonNeroD1Fol183vPersecutedJew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3281" y="193138"/>
            <a:ext cx="4422884" cy="306123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travelingwanderlust.files.wordpress.com/2013/09/jews-in-a-burning-pit-nuremberg-chronicl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3281" y="3372572"/>
            <a:ext cx="4388725" cy="3225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695181"/>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81000" y="457200"/>
            <a:ext cx="3657600" cy="5511800"/>
          </a:xfrm>
          <a:prstGeom prst="rect">
            <a:avLst/>
          </a:prstGeom>
          <a:noFill/>
          <a:ln w="9525">
            <a:noFill/>
            <a:miter lim="800000"/>
            <a:headEnd/>
            <a:tailEnd/>
          </a:ln>
        </p:spPr>
        <p:txBody>
          <a:bodyPr>
            <a:spAutoFit/>
          </a:bodyPr>
          <a:lstStyle/>
          <a:p>
            <a:pPr>
              <a:spcBef>
                <a:spcPct val="50000"/>
              </a:spcBef>
              <a:buFontTx/>
              <a:buChar char="•"/>
            </a:pPr>
            <a:r>
              <a:rPr lang="en-US" b="1">
                <a:latin typeface="Arial" charset="0"/>
              </a:rPr>
              <a:t>Constantinople was subject to attack from both the east and from the west</a:t>
            </a:r>
          </a:p>
          <a:p>
            <a:pPr>
              <a:spcBef>
                <a:spcPct val="50000"/>
              </a:spcBef>
              <a:buFontTx/>
              <a:buChar char="•"/>
            </a:pPr>
            <a:r>
              <a:rPr lang="en-US" b="1">
                <a:latin typeface="Arial" charset="0"/>
              </a:rPr>
              <a:t>The inhabitants mounted bronze tubes on the walls of the city</a:t>
            </a:r>
          </a:p>
          <a:p>
            <a:pPr>
              <a:spcBef>
                <a:spcPct val="50000"/>
              </a:spcBef>
              <a:buFontTx/>
              <a:buChar char="•"/>
            </a:pPr>
            <a:r>
              <a:rPr lang="en-US" sz="2200" b="1">
                <a:latin typeface="Arial" charset="0"/>
              </a:rPr>
              <a:t>When invaders attacked, </a:t>
            </a:r>
            <a:r>
              <a:rPr lang="en-US" sz="2200" b="1">
                <a:solidFill>
                  <a:srgbClr val="FF9933"/>
                </a:solidFill>
                <a:latin typeface="Arial" charset="0"/>
              </a:rPr>
              <a:t>“GREEK FIRE”</a:t>
            </a:r>
            <a:r>
              <a:rPr lang="en-US" sz="2200" b="1">
                <a:latin typeface="Arial" charset="0"/>
              </a:rPr>
              <a:t> was poured down the tubes onto the invaders</a:t>
            </a:r>
            <a:endParaRPr lang="en-US" b="1">
              <a:latin typeface="Arial" charset="0"/>
            </a:endParaRPr>
          </a:p>
          <a:p>
            <a:pPr>
              <a:spcBef>
                <a:spcPct val="50000"/>
              </a:spcBef>
              <a:buFontTx/>
              <a:buChar char="•"/>
            </a:pPr>
            <a:r>
              <a:rPr lang="en-US" sz="2200" b="1">
                <a:latin typeface="Arial" charset="0"/>
              </a:rPr>
              <a:t>Flammable sulfur, naptha, and quicklime –liquid fire when ignited</a:t>
            </a:r>
          </a:p>
        </p:txBody>
      </p:sp>
      <p:sp>
        <p:nvSpPr>
          <p:cNvPr id="6147" name="Text Box 3"/>
          <p:cNvSpPr txBox="1">
            <a:spLocks noChangeArrowheads="1"/>
          </p:cNvSpPr>
          <p:nvPr/>
        </p:nvSpPr>
        <p:spPr bwMode="auto">
          <a:xfrm>
            <a:off x="4343400" y="5410200"/>
            <a:ext cx="4191000" cy="1016000"/>
          </a:xfrm>
          <a:prstGeom prst="rect">
            <a:avLst/>
          </a:prstGeom>
          <a:noFill/>
          <a:ln w="9525">
            <a:solidFill>
              <a:srgbClr val="66FFFF"/>
            </a:solidFill>
            <a:miter lim="800000"/>
            <a:headEnd/>
            <a:tailEnd/>
          </a:ln>
        </p:spPr>
        <p:txBody>
          <a:bodyPr>
            <a:spAutoFit/>
          </a:bodyPr>
          <a:lstStyle/>
          <a:p>
            <a:pPr algn="ctr">
              <a:spcBef>
                <a:spcPct val="50000"/>
              </a:spcBef>
            </a:pPr>
            <a:r>
              <a:rPr lang="en-US" sz="2000" b="1">
                <a:solidFill>
                  <a:srgbClr val="FF9933"/>
                </a:solidFill>
                <a:latin typeface="Arial" charset="0"/>
              </a:rPr>
              <a:t>Constantinople defeated all invaders until 1204 and was not captured until 1453</a:t>
            </a:r>
          </a:p>
        </p:txBody>
      </p:sp>
      <p:pic>
        <p:nvPicPr>
          <p:cNvPr id="6148" name="Picture 5" descr="http://www.angelo.edu/faculty/rprestia/1301/images/IN156aConst.jpg"/>
          <p:cNvPicPr>
            <a:picLocks noChangeAspect="1" noChangeArrowheads="1"/>
          </p:cNvPicPr>
          <p:nvPr/>
        </p:nvPicPr>
        <p:blipFill>
          <a:blip r:embed="rId2" cstate="print"/>
          <a:srcRect/>
          <a:stretch>
            <a:fillRect/>
          </a:stretch>
        </p:blipFill>
        <p:spPr bwMode="auto">
          <a:xfrm>
            <a:off x="5562600" y="381000"/>
            <a:ext cx="2971800" cy="4583113"/>
          </a:xfrm>
          <a:prstGeom prst="rect">
            <a:avLst/>
          </a:prstGeom>
          <a:noFill/>
          <a:ln w="9525">
            <a:noFill/>
            <a:miter lim="800000"/>
            <a:headEnd/>
            <a:tailEnd/>
          </a:ln>
        </p:spPr>
      </p:pic>
      <p:pic>
        <p:nvPicPr>
          <p:cNvPr id="6149" name="Picture 11" descr="http://www.playable.de/screenshots/119/20050303_GreekCityFIRE.jpg"/>
          <p:cNvPicPr>
            <a:picLocks noChangeAspect="1" noChangeArrowheads="1"/>
          </p:cNvPicPr>
          <p:nvPr/>
        </p:nvPicPr>
        <p:blipFill>
          <a:blip r:embed="rId3" cstate="print"/>
          <a:srcRect/>
          <a:stretch>
            <a:fillRect/>
          </a:stretch>
        </p:blipFill>
        <p:spPr bwMode="auto">
          <a:xfrm>
            <a:off x="3886200" y="228600"/>
            <a:ext cx="2286000" cy="1830388"/>
          </a:xfrm>
          <a:prstGeom prst="rect">
            <a:avLst/>
          </a:prstGeom>
          <a:noFill/>
          <a:ln w="9525">
            <a:noFill/>
            <a:miter lim="800000"/>
            <a:headEnd/>
            <a:tailEnd/>
          </a:ln>
        </p:spPr>
      </p:pic>
      <p:pic>
        <p:nvPicPr>
          <p:cNvPr id="6150" name="Picture 13" descr="http://images.google.com/images?q=tbn:gmtUux4omXUJ:http://www.rpgamer.com/games/ff/ff10/screens/ff10_35.jpg">
            <a:hlinkClick r:id="rId4"/>
          </p:cNvPr>
          <p:cNvPicPr>
            <a:picLocks noChangeAspect="1" noChangeArrowheads="1"/>
          </p:cNvPicPr>
          <p:nvPr/>
        </p:nvPicPr>
        <p:blipFill>
          <a:blip r:embed="rId5" cstate="print"/>
          <a:srcRect/>
          <a:stretch>
            <a:fillRect/>
          </a:stretch>
        </p:blipFill>
        <p:spPr bwMode="auto">
          <a:xfrm>
            <a:off x="3810000" y="4038600"/>
            <a:ext cx="1600200" cy="1206500"/>
          </a:xfrm>
          <a:prstGeom prst="rect">
            <a:avLst/>
          </a:prstGeom>
          <a:noFill/>
          <a:ln w="9525">
            <a:noFill/>
            <a:miter lim="800000"/>
            <a:headEnd/>
            <a:tailEnd/>
          </a:ln>
        </p:spPr>
      </p:pic>
      <p:pic>
        <p:nvPicPr>
          <p:cNvPr id="6151" name="Picture 15" descr="http://images.google.com/images?q=tbn:FXS-QijdWYkJ:www.angelfire.com/ms3/jennapack/Flame%2520BPS0081.jpg">
            <a:hlinkClick r:id="rId6"/>
          </p:cNvPr>
          <p:cNvPicPr>
            <a:picLocks noChangeAspect="1" noChangeArrowheads="1"/>
          </p:cNvPicPr>
          <p:nvPr/>
        </p:nvPicPr>
        <p:blipFill>
          <a:blip r:embed="rId7" cstate="print"/>
          <a:srcRect/>
          <a:stretch>
            <a:fillRect/>
          </a:stretch>
        </p:blipFill>
        <p:spPr bwMode="auto">
          <a:xfrm>
            <a:off x="4191000" y="2286000"/>
            <a:ext cx="1125538" cy="1562100"/>
          </a:xfrm>
          <a:prstGeom prst="rect">
            <a:avLst/>
          </a:prstGeom>
          <a:noFill/>
          <a:ln w="9525">
            <a:noFill/>
            <a:miter lim="800000"/>
            <a:headEnd/>
            <a:tailEnd/>
          </a:ln>
        </p:spPr>
      </p:pic>
    </p:spTree>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0494" y="152400"/>
            <a:ext cx="5181600" cy="830997"/>
          </a:xfrm>
          <a:prstGeom prst="rect">
            <a:avLst/>
          </a:prstGeom>
          <a:noFill/>
          <a:ln w="38100">
            <a:solidFill>
              <a:srgbClr val="FFFF00"/>
            </a:solidFill>
          </a:ln>
        </p:spPr>
        <p:txBody>
          <a:bodyPr wrap="square" rtlCol="0">
            <a:spAutoFit/>
          </a:bodyPr>
          <a:lstStyle/>
          <a:p>
            <a:r>
              <a:rPr lang="en-US" sz="4800" b="1" dirty="0">
                <a:solidFill>
                  <a:srgbClr val="FFFF00"/>
                </a:solidFill>
                <a:latin typeface="Tempus Sans ITC" panose="04020404030D07020202" pitchFamily="82" charset="0"/>
              </a:rPr>
              <a:t>Jewish Expulsions</a:t>
            </a:r>
          </a:p>
        </p:txBody>
      </p:sp>
      <p:sp>
        <p:nvSpPr>
          <p:cNvPr id="3" name="TextBox 2"/>
          <p:cNvSpPr txBox="1"/>
          <p:nvPr/>
        </p:nvSpPr>
        <p:spPr>
          <a:xfrm>
            <a:off x="87039" y="2019636"/>
            <a:ext cx="3124200" cy="4832092"/>
          </a:xfrm>
          <a:prstGeom prst="rect">
            <a:avLst/>
          </a:prstGeom>
          <a:noFill/>
        </p:spPr>
        <p:txBody>
          <a:bodyPr wrap="square" rtlCol="0">
            <a:spAutoFit/>
          </a:bodyPr>
          <a:lstStyle/>
          <a:p>
            <a:pPr marL="342900" indent="-342900">
              <a:buFont typeface="Arial" panose="020B0604020202020204" pitchFamily="34" charset="0"/>
              <a:buChar char="•"/>
            </a:pPr>
            <a:endParaRPr lang="en-US" sz="2800" b="1" dirty="0">
              <a:latin typeface="Tempus Sans ITC" panose="04020404030D07020202" pitchFamily="82" charset="0"/>
            </a:endParaRPr>
          </a:p>
          <a:p>
            <a:pPr marL="342900" indent="-342900">
              <a:buFont typeface="Arial" panose="020B0604020202020204" pitchFamily="34" charset="0"/>
              <a:buChar char="•"/>
            </a:pPr>
            <a:r>
              <a:rPr lang="en-US" sz="2800" b="1" dirty="0">
                <a:latin typeface="Tempus Sans ITC" panose="04020404030D07020202" pitchFamily="82" charset="0"/>
              </a:rPr>
              <a:t>Many Jews settled in more tolerant Muslim regions and Eastern Europe.</a:t>
            </a:r>
          </a:p>
          <a:p>
            <a:pPr marL="342900" indent="-342900">
              <a:buFont typeface="Arial" panose="020B0604020202020204" pitchFamily="34" charset="0"/>
              <a:buChar char="•"/>
            </a:pPr>
            <a:endParaRPr lang="en-US" sz="2800" b="1" dirty="0">
              <a:latin typeface="Tempus Sans ITC" panose="04020404030D07020202" pitchFamily="82" charset="0"/>
            </a:endParaRPr>
          </a:p>
          <a:p>
            <a:pPr marL="342900" indent="-342900">
              <a:buFont typeface="Arial" panose="020B0604020202020204" pitchFamily="34" charset="0"/>
              <a:buChar char="•"/>
            </a:pPr>
            <a:r>
              <a:rPr lang="en-US" sz="2800" b="1" dirty="0">
                <a:latin typeface="Tempus Sans ITC" panose="04020404030D07020202" pitchFamily="82" charset="0"/>
              </a:rPr>
              <a:t>They brought many skills and knowledge to these areas.</a:t>
            </a:r>
          </a:p>
        </p:txBody>
      </p:sp>
      <p:pic>
        <p:nvPicPr>
          <p:cNvPr id="4" name="Picture 2" descr="https://upload.wikimedia.org/wikipedia/commons/thumb/6/65/Expulsion_judios-en.svg/2000px-Expulsion_judios-en.svg.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2438400"/>
            <a:ext cx="5695950" cy="39945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3313" y="1118872"/>
            <a:ext cx="8675961" cy="954107"/>
          </a:xfrm>
          <a:prstGeom prst="rect">
            <a:avLst/>
          </a:prstGeom>
          <a:noFill/>
        </p:spPr>
        <p:txBody>
          <a:bodyPr wrap="square" rtlCol="0">
            <a:spAutoFit/>
          </a:bodyPr>
          <a:lstStyle/>
          <a:p>
            <a:pPr marL="342900" indent="-342900">
              <a:buFont typeface="Arial" panose="020B0604020202020204" pitchFamily="34" charset="0"/>
              <a:buChar char="•"/>
            </a:pPr>
            <a:r>
              <a:rPr lang="en-US" sz="2800" b="1" dirty="0">
                <a:solidFill>
                  <a:srgbClr val="FFFF00"/>
                </a:solidFill>
                <a:latin typeface="Tempus Sans ITC" panose="04020404030D07020202" pitchFamily="82" charset="0"/>
              </a:rPr>
              <a:t>Between 1100 and 1500 Jews were expelled from England, France, Spain and Portugal.</a:t>
            </a:r>
          </a:p>
        </p:txBody>
      </p:sp>
    </p:spTree>
    <p:extLst>
      <p:ext uri="{BB962C8B-B14F-4D97-AF65-F5344CB8AC3E}">
        <p14:creationId xmlns:p14="http://schemas.microsoft.com/office/powerpoint/2010/main" val="164272792"/>
      </p:ext>
    </p:extLst>
  </p:cSld>
  <p:clrMapOvr>
    <a:masterClrMapping/>
  </p:clrMapOvr>
  <p:transition spd="med">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3581400" cy="6124754"/>
          </a:xfrm>
          <a:prstGeom prst="rect">
            <a:avLst/>
          </a:prstGeom>
          <a:noFill/>
        </p:spPr>
        <p:txBody>
          <a:bodyPr wrap="square" rtlCol="0">
            <a:spAutoFit/>
          </a:bodyPr>
          <a:lstStyle/>
          <a:p>
            <a:r>
              <a:rPr lang="en-US" sz="2800" b="1" i="1" u="sng" dirty="0">
                <a:solidFill>
                  <a:srgbClr val="68F002"/>
                </a:solidFill>
                <a:latin typeface="Tempus Sans ITC" pitchFamily="82" charset="0"/>
              </a:rPr>
              <a:t>1</a:t>
            </a:r>
            <a:r>
              <a:rPr lang="en-US" sz="2800" b="1" i="1" u="sng" dirty="0">
                <a:solidFill>
                  <a:srgbClr val="B3FFB3"/>
                </a:solidFill>
                <a:latin typeface="Tempus Sans ITC" pitchFamily="82" charset="0"/>
              </a:rPr>
              <a:t>)                         Magyars rule Hungary</a:t>
            </a:r>
            <a:endParaRPr lang="en-US" sz="2800" dirty="0">
              <a:solidFill>
                <a:srgbClr val="B3FFB3"/>
              </a:solidFill>
              <a:latin typeface="Tempus Sans ITC" pitchFamily="82" charset="0"/>
            </a:endParaRPr>
          </a:p>
          <a:p>
            <a:r>
              <a:rPr lang="en-US" sz="2800" b="1" u="sng" dirty="0">
                <a:latin typeface="Tempus Sans ITC" pitchFamily="82" charset="0"/>
              </a:rPr>
              <a:t>Mongols overran in 1241</a:t>
            </a:r>
            <a:r>
              <a:rPr lang="en-US" sz="2800" u="sng" dirty="0">
                <a:latin typeface="Tempus Sans ITC" pitchFamily="82" charset="0"/>
              </a:rPr>
              <a:t>, killed half of population</a:t>
            </a:r>
          </a:p>
          <a:p>
            <a:endParaRPr lang="en-US" sz="2800" dirty="0">
              <a:latin typeface="Tempus Sans ITC" pitchFamily="82" charset="0"/>
            </a:endParaRPr>
          </a:p>
          <a:p>
            <a:r>
              <a:rPr lang="en-US" sz="2800" b="1" i="1" u="sng" dirty="0">
                <a:solidFill>
                  <a:srgbClr val="FFFF00"/>
                </a:solidFill>
                <a:latin typeface="Tempus Sans ITC" pitchFamily="82" charset="0"/>
              </a:rPr>
              <a:t>2)  Ottoman Turks </a:t>
            </a:r>
            <a:r>
              <a:rPr lang="en-US" sz="2800" b="1" u="sng" dirty="0">
                <a:latin typeface="Tempus Sans ITC" pitchFamily="82" charset="0"/>
              </a:rPr>
              <a:t>conquered Hungary in 1526</a:t>
            </a:r>
          </a:p>
          <a:p>
            <a:pPr>
              <a:buFont typeface="Arial" pitchFamily="34" charset="0"/>
              <a:buChar char="•"/>
            </a:pPr>
            <a:endParaRPr lang="en-US" sz="2800" b="1" dirty="0">
              <a:solidFill>
                <a:srgbClr val="FFFF00"/>
              </a:solidFill>
              <a:latin typeface="Tempus Sans ITC" pitchFamily="82" charset="0"/>
            </a:endParaRPr>
          </a:p>
          <a:p>
            <a:r>
              <a:rPr lang="en-US" sz="2800" b="1" i="1" u="sng" dirty="0">
                <a:solidFill>
                  <a:schemeClr val="accent2">
                    <a:lumMod val="20000"/>
                    <a:lumOff val="80000"/>
                  </a:schemeClr>
                </a:solidFill>
                <a:latin typeface="Tempus Sans ITC" pitchFamily="82" charset="0"/>
              </a:rPr>
              <a:t>3)  Southern Slavs  established Balkan Kingdom of Kosovo in the 1300s</a:t>
            </a:r>
            <a:endParaRPr lang="en-US" sz="2800" b="1" dirty="0">
              <a:solidFill>
                <a:srgbClr val="FFFF00"/>
              </a:solidFill>
              <a:latin typeface="Tempus Sans ITC" pitchFamily="82" charset="0"/>
            </a:endParaRPr>
          </a:p>
        </p:txBody>
      </p:sp>
      <p:pic>
        <p:nvPicPr>
          <p:cNvPr id="43010" name="Picture 2" descr="http://www.zum.de/whkmla/histatlas/eceurope/hun1090.gif"/>
          <p:cNvPicPr>
            <a:picLocks noChangeAspect="1" noChangeArrowheads="1"/>
          </p:cNvPicPr>
          <p:nvPr/>
        </p:nvPicPr>
        <p:blipFill>
          <a:blip r:embed="rId2" cstate="print"/>
          <a:srcRect/>
          <a:stretch>
            <a:fillRect/>
          </a:stretch>
        </p:blipFill>
        <p:spPr bwMode="auto">
          <a:xfrm>
            <a:off x="4267200" y="228600"/>
            <a:ext cx="4267200" cy="2794715"/>
          </a:xfrm>
          <a:prstGeom prst="rect">
            <a:avLst/>
          </a:prstGeom>
          <a:noFill/>
        </p:spPr>
      </p:pic>
      <p:pic>
        <p:nvPicPr>
          <p:cNvPr id="43012" name="Picture 4" descr="http://t3.gstatic.com/images?q=tbn:ANd9GcSRUqWgCqOIEkM8vqSzxIZqrmz1PGsAk-Mh-XsslsKYR_GTjxTFQuEyV6HZhA"/>
          <p:cNvPicPr>
            <a:picLocks noChangeAspect="1" noChangeArrowheads="1"/>
          </p:cNvPicPr>
          <p:nvPr/>
        </p:nvPicPr>
        <p:blipFill>
          <a:blip r:embed="rId3" cstate="print"/>
          <a:srcRect/>
          <a:stretch>
            <a:fillRect/>
          </a:stretch>
        </p:blipFill>
        <p:spPr bwMode="auto">
          <a:xfrm>
            <a:off x="3810000" y="2667000"/>
            <a:ext cx="2533650" cy="1800225"/>
          </a:xfrm>
          <a:prstGeom prst="rect">
            <a:avLst/>
          </a:prstGeom>
          <a:noFill/>
        </p:spPr>
      </p:pic>
      <p:pic>
        <p:nvPicPr>
          <p:cNvPr id="43014" name="Picture 6" descr="http://medieval2.heavengames.com/m2tw/history/historical_battles_folder/kalka_river_folder/mongols6.jpg"/>
          <p:cNvPicPr>
            <a:picLocks noChangeAspect="1" noChangeArrowheads="1"/>
          </p:cNvPicPr>
          <p:nvPr/>
        </p:nvPicPr>
        <p:blipFill>
          <a:blip r:embed="rId4" cstate="print"/>
          <a:srcRect/>
          <a:stretch>
            <a:fillRect/>
          </a:stretch>
        </p:blipFill>
        <p:spPr bwMode="auto">
          <a:xfrm>
            <a:off x="6400800" y="3352800"/>
            <a:ext cx="2505075" cy="3276600"/>
          </a:xfrm>
          <a:prstGeom prst="rect">
            <a:avLst/>
          </a:prstGeom>
          <a:noFill/>
        </p:spPr>
      </p:pic>
      <p:pic>
        <p:nvPicPr>
          <p:cNvPr id="43016" name="Picture 8" descr="http://photo.goodreads.com/books/1320540760l/557136.jpg"/>
          <p:cNvPicPr>
            <a:picLocks noChangeAspect="1" noChangeArrowheads="1"/>
          </p:cNvPicPr>
          <p:nvPr/>
        </p:nvPicPr>
        <p:blipFill>
          <a:blip r:embed="rId5" cstate="print"/>
          <a:srcRect/>
          <a:stretch>
            <a:fillRect/>
          </a:stretch>
        </p:blipFill>
        <p:spPr bwMode="auto">
          <a:xfrm>
            <a:off x="4038599" y="4114800"/>
            <a:ext cx="2047741" cy="2743200"/>
          </a:xfrm>
          <a:prstGeom prst="rect">
            <a:avLst/>
          </a:prstGeom>
          <a:noFill/>
        </p:spPr>
      </p:pic>
      <p:sp>
        <p:nvSpPr>
          <p:cNvPr id="7" name="TextBox 6"/>
          <p:cNvSpPr txBox="1"/>
          <p:nvPr/>
        </p:nvSpPr>
        <p:spPr>
          <a:xfrm>
            <a:off x="6629400" y="3352800"/>
            <a:ext cx="1828800" cy="461665"/>
          </a:xfrm>
          <a:prstGeom prst="rect">
            <a:avLst/>
          </a:prstGeom>
          <a:noFill/>
        </p:spPr>
        <p:txBody>
          <a:bodyPr wrap="square" rtlCol="0">
            <a:spAutoFit/>
          </a:bodyPr>
          <a:lstStyle/>
          <a:p>
            <a:r>
              <a:rPr lang="en-US" b="1" dirty="0">
                <a:solidFill>
                  <a:schemeClr val="bg2"/>
                </a:solidFill>
              </a:rPr>
              <a:t>Mongols</a:t>
            </a:r>
          </a:p>
        </p:txBody>
      </p:sp>
      <p:sp>
        <p:nvSpPr>
          <p:cNvPr id="8" name="TextBox 7"/>
          <p:cNvSpPr txBox="1"/>
          <p:nvPr/>
        </p:nvSpPr>
        <p:spPr>
          <a:xfrm>
            <a:off x="4419600" y="2209800"/>
            <a:ext cx="1371600" cy="461665"/>
          </a:xfrm>
          <a:prstGeom prst="rect">
            <a:avLst/>
          </a:prstGeom>
          <a:noFill/>
        </p:spPr>
        <p:txBody>
          <a:bodyPr wrap="square" rtlCol="0">
            <a:spAutoFit/>
          </a:bodyPr>
          <a:lstStyle/>
          <a:p>
            <a:r>
              <a:rPr lang="en-US" b="1" dirty="0">
                <a:solidFill>
                  <a:schemeClr val="bg2"/>
                </a:solidFill>
              </a:rPr>
              <a:t>Magyars</a:t>
            </a:r>
          </a:p>
        </p:txBody>
      </p:sp>
    </p:spTree>
  </p:cSld>
  <p:clrMapOvr>
    <a:masterClrMapping/>
  </p:clrMapOvr>
  <p:transition spd="med">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4800" y="0"/>
            <a:ext cx="4800600" cy="830997"/>
          </a:xfrm>
          <a:prstGeom prst="rect">
            <a:avLst/>
          </a:prstGeom>
          <a:noFill/>
        </p:spPr>
        <p:txBody>
          <a:bodyPr wrap="square" rtlCol="0">
            <a:spAutoFit/>
          </a:bodyPr>
          <a:lstStyle/>
          <a:p>
            <a:pPr>
              <a:buFont typeface="Arial" pitchFamily="34" charset="0"/>
              <a:buChar char="•"/>
            </a:pPr>
            <a:endParaRPr lang="en-US" b="1" dirty="0">
              <a:latin typeface="Tempus Sans ITC" pitchFamily="82" charset="0"/>
            </a:endParaRPr>
          </a:p>
          <a:p>
            <a:pPr>
              <a:buFont typeface="Arial" pitchFamily="34" charset="0"/>
              <a:buChar char="•"/>
            </a:pPr>
            <a:endParaRPr lang="en-US" b="1" dirty="0">
              <a:latin typeface="Tempus Sans ITC" pitchFamily="82" charset="0"/>
            </a:endParaRPr>
          </a:p>
        </p:txBody>
      </p:sp>
      <p:pic>
        <p:nvPicPr>
          <p:cNvPr id="57346" name="Picture 2" descr="http://t2.gstatic.com/images?q=tbn:ANd9GcTTC5OIGYjGzklb6Dj1sxTd9iZi-qg1z9ExF4AGMcDgmPFlA7BLuOIXYGxh"/>
          <p:cNvPicPr>
            <a:picLocks noChangeAspect="1" noChangeArrowheads="1"/>
          </p:cNvPicPr>
          <p:nvPr/>
        </p:nvPicPr>
        <p:blipFill>
          <a:blip r:embed="rId2" cstate="print"/>
          <a:srcRect/>
          <a:stretch>
            <a:fillRect/>
          </a:stretch>
        </p:blipFill>
        <p:spPr bwMode="auto">
          <a:xfrm>
            <a:off x="152400" y="3119651"/>
            <a:ext cx="3639344" cy="2667000"/>
          </a:xfrm>
          <a:prstGeom prst="rect">
            <a:avLst/>
          </a:prstGeom>
          <a:noFill/>
        </p:spPr>
      </p:pic>
      <p:pic>
        <p:nvPicPr>
          <p:cNvPr id="57348" name="Picture 4" descr="http://www.vesti-online.com/data/images/2010-04-03/49717_car-dusan_f.jpg?ver=1275151916"/>
          <p:cNvPicPr>
            <a:picLocks noChangeAspect="1" noChangeArrowheads="1"/>
          </p:cNvPicPr>
          <p:nvPr/>
        </p:nvPicPr>
        <p:blipFill>
          <a:blip r:embed="rId3" cstate="print"/>
          <a:srcRect/>
          <a:stretch>
            <a:fillRect/>
          </a:stretch>
        </p:blipFill>
        <p:spPr bwMode="auto">
          <a:xfrm>
            <a:off x="304800" y="381000"/>
            <a:ext cx="3657600" cy="2261938"/>
          </a:xfrm>
          <a:prstGeom prst="rect">
            <a:avLst/>
          </a:prstGeom>
          <a:noFill/>
        </p:spPr>
      </p:pic>
      <p:pic>
        <p:nvPicPr>
          <p:cNvPr id="57350" name="Picture 6" descr="http://www.pbs.org/newshour/images/europe/july-dec98/8-5/kos00.gif"/>
          <p:cNvPicPr>
            <a:picLocks noChangeAspect="1" noChangeArrowheads="1"/>
          </p:cNvPicPr>
          <p:nvPr/>
        </p:nvPicPr>
        <p:blipFill>
          <a:blip r:embed="rId4" cstate="print"/>
          <a:srcRect/>
          <a:stretch>
            <a:fillRect/>
          </a:stretch>
        </p:blipFill>
        <p:spPr bwMode="auto">
          <a:xfrm>
            <a:off x="6507174" y="4648200"/>
            <a:ext cx="2396443" cy="1874604"/>
          </a:xfrm>
          <a:prstGeom prst="rect">
            <a:avLst/>
          </a:prstGeom>
          <a:noFill/>
        </p:spPr>
      </p:pic>
      <p:sp>
        <p:nvSpPr>
          <p:cNvPr id="7" name="TextBox 6"/>
          <p:cNvSpPr txBox="1"/>
          <p:nvPr/>
        </p:nvSpPr>
        <p:spPr>
          <a:xfrm>
            <a:off x="4222530" y="2637269"/>
            <a:ext cx="4692869" cy="1815882"/>
          </a:xfrm>
          <a:prstGeom prst="rect">
            <a:avLst/>
          </a:prstGeom>
          <a:solidFill>
            <a:schemeClr val="accent1">
              <a:lumMod val="75000"/>
            </a:schemeClr>
          </a:solidFill>
        </p:spPr>
        <p:txBody>
          <a:bodyPr wrap="square" rtlCol="0">
            <a:spAutoFit/>
          </a:bodyPr>
          <a:lstStyle/>
          <a:p>
            <a:r>
              <a:rPr lang="en-US" sz="2800" b="1" dirty="0">
                <a:solidFill>
                  <a:schemeClr val="bg2"/>
                </a:solidFill>
                <a:latin typeface="Tempus Sans ITC" pitchFamily="82" charset="0"/>
              </a:rPr>
              <a:t>This memory remains with  their descendents today – 600 years later! Still a cause of great conflict.</a:t>
            </a:r>
          </a:p>
        </p:txBody>
      </p:sp>
      <p:sp>
        <p:nvSpPr>
          <p:cNvPr id="8" name="TextBox 7"/>
          <p:cNvSpPr txBox="1"/>
          <p:nvPr/>
        </p:nvSpPr>
        <p:spPr>
          <a:xfrm>
            <a:off x="4191000" y="334614"/>
            <a:ext cx="4724400" cy="2062103"/>
          </a:xfrm>
          <a:prstGeom prst="rect">
            <a:avLst/>
          </a:prstGeom>
          <a:solidFill>
            <a:schemeClr val="accent1">
              <a:lumMod val="20000"/>
              <a:lumOff val="80000"/>
            </a:schemeClr>
          </a:solidFill>
        </p:spPr>
        <p:txBody>
          <a:bodyPr wrap="square" rtlCol="0">
            <a:spAutoFit/>
          </a:bodyPr>
          <a:lstStyle/>
          <a:p>
            <a:r>
              <a:rPr lang="en-US" sz="3200" b="1" u="sng" dirty="0">
                <a:solidFill>
                  <a:schemeClr val="bg2"/>
                </a:solidFill>
                <a:latin typeface="Tempus Sans ITC" panose="04020404030D07020202" pitchFamily="82" charset="0"/>
              </a:rPr>
              <a:t>Battle of Kosovo 1389</a:t>
            </a:r>
            <a:r>
              <a:rPr lang="en-US" sz="3200" b="1" dirty="0">
                <a:solidFill>
                  <a:schemeClr val="bg2"/>
                </a:solidFill>
                <a:latin typeface="Tempus Sans ITC" panose="04020404030D07020202" pitchFamily="82" charset="0"/>
              </a:rPr>
              <a:t>: Ottoman Turks attack -</a:t>
            </a:r>
            <a:r>
              <a:rPr lang="en-US" sz="3200" b="1" i="1" dirty="0">
                <a:solidFill>
                  <a:schemeClr val="accent1">
                    <a:lumMod val="75000"/>
                  </a:schemeClr>
                </a:solidFill>
                <a:latin typeface="Tempus Sans ITC" panose="04020404030D07020202" pitchFamily="82" charset="0"/>
              </a:rPr>
              <a:t>the Serbs fought to the death</a:t>
            </a:r>
          </a:p>
        </p:txBody>
      </p:sp>
      <p:pic>
        <p:nvPicPr>
          <p:cNvPr id="4098" name="Picture 2" descr="Image result for 1389 battle of kosov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916006"/>
            <a:ext cx="3140433" cy="15640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sbceo.k12.ca.us/~vms/carlton/trademap2.jpg">
            <a:hlinkClick r:id="rId2"/>
          </p:cNvPr>
          <p:cNvPicPr>
            <a:picLocks noChangeAspect="1" noChangeArrowheads="1"/>
          </p:cNvPicPr>
          <p:nvPr/>
        </p:nvPicPr>
        <p:blipFill>
          <a:blip r:embed="rId3" cstate="print"/>
          <a:srcRect/>
          <a:stretch>
            <a:fillRect/>
          </a:stretch>
        </p:blipFill>
        <p:spPr bwMode="auto">
          <a:xfrm>
            <a:off x="381000" y="1219200"/>
            <a:ext cx="6019800" cy="3622675"/>
          </a:xfrm>
          <a:prstGeom prst="rect">
            <a:avLst/>
          </a:prstGeom>
          <a:noFill/>
          <a:ln w="9525">
            <a:noFill/>
            <a:miter lim="800000"/>
            <a:headEnd/>
            <a:tailEnd/>
          </a:ln>
        </p:spPr>
      </p:pic>
      <p:sp>
        <p:nvSpPr>
          <p:cNvPr id="7171" name="Text Box 3"/>
          <p:cNvSpPr txBox="1">
            <a:spLocks noChangeArrowheads="1"/>
          </p:cNvSpPr>
          <p:nvPr/>
        </p:nvSpPr>
        <p:spPr bwMode="auto">
          <a:xfrm>
            <a:off x="533400" y="5105400"/>
            <a:ext cx="5638800" cy="1373188"/>
          </a:xfrm>
          <a:prstGeom prst="rect">
            <a:avLst/>
          </a:prstGeom>
          <a:noFill/>
          <a:ln w="9525">
            <a:noFill/>
            <a:miter lim="800000"/>
            <a:headEnd/>
            <a:tailEnd/>
          </a:ln>
        </p:spPr>
        <p:txBody>
          <a:bodyPr>
            <a:spAutoFit/>
          </a:bodyPr>
          <a:lstStyle/>
          <a:p>
            <a:pPr algn="ctr">
              <a:spcBef>
                <a:spcPct val="50000"/>
              </a:spcBef>
            </a:pPr>
            <a:r>
              <a:rPr lang="en-US" sz="2800" b="1">
                <a:latin typeface="Arial" charset="0"/>
              </a:rPr>
              <a:t>The Byzantine Empire  Controlled Key trade routes linking Europe and Asia</a:t>
            </a:r>
            <a:endParaRPr lang="en-US" sz="2800"/>
          </a:p>
        </p:txBody>
      </p:sp>
      <p:sp>
        <p:nvSpPr>
          <p:cNvPr id="7172" name="Text Box 4"/>
          <p:cNvSpPr txBox="1">
            <a:spLocks noChangeArrowheads="1"/>
          </p:cNvSpPr>
          <p:nvPr/>
        </p:nvSpPr>
        <p:spPr bwMode="auto">
          <a:xfrm>
            <a:off x="304800" y="228600"/>
            <a:ext cx="8534400" cy="519113"/>
          </a:xfrm>
          <a:prstGeom prst="rect">
            <a:avLst/>
          </a:prstGeom>
          <a:noFill/>
          <a:ln w="9525">
            <a:noFill/>
            <a:miter lim="800000"/>
            <a:headEnd/>
            <a:tailEnd/>
          </a:ln>
        </p:spPr>
        <p:txBody>
          <a:bodyPr>
            <a:spAutoFit/>
          </a:bodyPr>
          <a:lstStyle/>
          <a:p>
            <a:pPr>
              <a:spcBef>
                <a:spcPct val="50000"/>
              </a:spcBef>
            </a:pPr>
            <a:r>
              <a:rPr lang="en-US" sz="2800" b="1">
                <a:solidFill>
                  <a:srgbClr val="FFCC66"/>
                </a:solidFill>
                <a:latin typeface="Arial" charset="0"/>
              </a:rPr>
              <a:t>CONSTANTINOPLE</a:t>
            </a:r>
            <a:r>
              <a:rPr lang="en-US" sz="2800" b="1">
                <a:latin typeface="Arial" charset="0"/>
              </a:rPr>
              <a:t> – </a:t>
            </a:r>
            <a:r>
              <a:rPr lang="en-US" b="1">
                <a:latin typeface="Arial" charset="0"/>
              </a:rPr>
              <a:t>Crossroads of Europe and Asia</a:t>
            </a:r>
          </a:p>
        </p:txBody>
      </p:sp>
      <p:sp>
        <p:nvSpPr>
          <p:cNvPr id="7173" name="Text Box 5"/>
          <p:cNvSpPr txBox="1">
            <a:spLocks noChangeArrowheads="1"/>
          </p:cNvSpPr>
          <p:nvPr/>
        </p:nvSpPr>
        <p:spPr bwMode="auto">
          <a:xfrm>
            <a:off x="6553200" y="990600"/>
            <a:ext cx="2438400" cy="5262979"/>
          </a:xfrm>
          <a:prstGeom prst="rect">
            <a:avLst/>
          </a:prstGeom>
          <a:noFill/>
          <a:ln w="9525">
            <a:noFill/>
            <a:miter lim="800000"/>
            <a:headEnd/>
            <a:tailEnd/>
          </a:ln>
        </p:spPr>
        <p:txBody>
          <a:bodyPr wrap="square">
            <a:spAutoFit/>
          </a:bodyPr>
          <a:lstStyle/>
          <a:p>
            <a:pPr>
              <a:spcBef>
                <a:spcPct val="50000"/>
              </a:spcBef>
            </a:pPr>
            <a:r>
              <a:rPr lang="en-US" b="1" dirty="0">
                <a:solidFill>
                  <a:schemeClr val="tx2"/>
                </a:solidFill>
                <a:latin typeface="Abadi" panose="020B0604020202020204" pitchFamily="34" charset="0"/>
              </a:rPr>
              <a:t>Connected to 3 continents by caravan tracks, rivers, seaways and roads</a:t>
            </a:r>
          </a:p>
          <a:p>
            <a:pPr>
              <a:spcBef>
                <a:spcPct val="50000"/>
              </a:spcBef>
            </a:pPr>
            <a:r>
              <a:rPr lang="en-US" b="1" dirty="0">
                <a:latin typeface="Abadi" panose="020B0604020202020204" pitchFamily="34" charset="0"/>
              </a:rPr>
              <a:t>Traded with England, Spain, France, Africa, Russia, China and India…..</a:t>
            </a:r>
          </a:p>
          <a:p>
            <a:pPr>
              <a:spcBef>
                <a:spcPct val="50000"/>
              </a:spcBef>
            </a:pPr>
            <a:r>
              <a:rPr lang="en-US" b="1" dirty="0">
                <a:solidFill>
                  <a:srgbClr val="FFCCFF"/>
                </a:solidFill>
                <a:latin typeface="Abadi" panose="020B0604020202020204" pitchFamily="34" charset="0"/>
              </a:rPr>
              <a:t>Spices, silk, minerals, wine, ivory, slaves</a:t>
            </a:r>
          </a:p>
        </p:txBody>
      </p:sp>
    </p:spTree>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28600" y="228600"/>
            <a:ext cx="3048000" cy="5934075"/>
          </a:xfrm>
          <a:prstGeom prst="rect">
            <a:avLst/>
          </a:prstGeom>
          <a:noFill/>
          <a:ln w="9525">
            <a:noFill/>
            <a:miter lim="800000"/>
            <a:headEnd/>
            <a:tailEnd/>
          </a:ln>
        </p:spPr>
        <p:txBody>
          <a:bodyPr>
            <a:spAutoFit/>
          </a:bodyPr>
          <a:lstStyle/>
          <a:p>
            <a:pPr>
              <a:spcBef>
                <a:spcPct val="50000"/>
              </a:spcBef>
            </a:pPr>
            <a:r>
              <a:rPr lang="en-US" b="1">
                <a:solidFill>
                  <a:schemeClr val="tx2"/>
                </a:solidFill>
                <a:latin typeface="Arial" charset="0"/>
              </a:rPr>
              <a:t>Justinian Won back many of the lands of the former Roman Empire</a:t>
            </a:r>
          </a:p>
          <a:p>
            <a:pPr lvl="1">
              <a:spcBef>
                <a:spcPct val="50000"/>
              </a:spcBef>
              <a:buFontTx/>
              <a:buChar char="•"/>
            </a:pPr>
            <a:r>
              <a:rPr lang="en-US" b="1">
                <a:latin typeface="Arial" charset="0"/>
              </a:rPr>
              <a:t>Re-conquered North Africa, Italy and Southern Spain</a:t>
            </a:r>
          </a:p>
          <a:p>
            <a:pPr lvl="1">
              <a:spcBef>
                <a:spcPct val="50000"/>
              </a:spcBef>
              <a:buFontTx/>
              <a:buChar char="•"/>
            </a:pPr>
            <a:r>
              <a:rPr lang="en-US" b="1">
                <a:solidFill>
                  <a:schemeClr val="tx2"/>
                </a:solidFill>
                <a:latin typeface="Arial" charset="0"/>
              </a:rPr>
              <a:t>However –</a:t>
            </a:r>
            <a:r>
              <a:rPr lang="en-US" b="1">
                <a:latin typeface="Arial" charset="0"/>
              </a:rPr>
              <a:t>   The Expenses Exhausted the Treasury and Weakened Defenses in the East</a:t>
            </a:r>
          </a:p>
        </p:txBody>
      </p:sp>
      <p:pic>
        <p:nvPicPr>
          <p:cNvPr id="8195" name="Picture 4" descr="http://www.students.sbc.edu/mckinney03/gmm/images/justinian.jpg"/>
          <p:cNvPicPr>
            <a:picLocks noChangeAspect="1" noChangeArrowheads="1"/>
          </p:cNvPicPr>
          <p:nvPr/>
        </p:nvPicPr>
        <p:blipFill>
          <a:blip r:embed="rId2" cstate="print"/>
          <a:srcRect/>
          <a:stretch>
            <a:fillRect/>
          </a:stretch>
        </p:blipFill>
        <p:spPr bwMode="auto">
          <a:xfrm>
            <a:off x="3505200" y="2743200"/>
            <a:ext cx="5360988" cy="3778250"/>
          </a:xfrm>
          <a:prstGeom prst="rect">
            <a:avLst/>
          </a:prstGeom>
          <a:noFill/>
          <a:ln w="9525">
            <a:noFill/>
            <a:miter lim="800000"/>
            <a:headEnd/>
            <a:tailEnd/>
          </a:ln>
        </p:spPr>
      </p:pic>
      <p:sp>
        <p:nvSpPr>
          <p:cNvPr id="8196" name="Text Box 5"/>
          <p:cNvSpPr txBox="1">
            <a:spLocks noChangeArrowheads="1"/>
          </p:cNvSpPr>
          <p:nvPr/>
        </p:nvSpPr>
        <p:spPr bwMode="auto">
          <a:xfrm>
            <a:off x="3581400" y="304800"/>
            <a:ext cx="4953000" cy="2298700"/>
          </a:xfrm>
          <a:prstGeom prst="rect">
            <a:avLst/>
          </a:prstGeom>
          <a:noFill/>
          <a:ln w="9525">
            <a:solidFill>
              <a:schemeClr val="hlink"/>
            </a:solidFill>
            <a:miter lim="800000"/>
            <a:headEnd/>
            <a:tailEnd/>
          </a:ln>
        </p:spPr>
        <p:txBody>
          <a:bodyPr>
            <a:spAutoFit/>
          </a:bodyPr>
          <a:lstStyle/>
          <a:p>
            <a:pPr algn="ctr">
              <a:spcBef>
                <a:spcPct val="50000"/>
              </a:spcBef>
            </a:pPr>
            <a:r>
              <a:rPr lang="en-US" sz="3600" b="1">
                <a:solidFill>
                  <a:schemeClr val="tx2"/>
                </a:solidFill>
                <a:latin typeface="Arial" charset="0"/>
              </a:rPr>
              <a:t>The Byzantine Empire reached its greatest size under Justinian (527-565)</a:t>
            </a:r>
          </a:p>
        </p:txBody>
      </p:sp>
    </p:spTree>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85" name="PaperPort Document" r:id="rId4" imgW="9729360" imgH="6766560" progId="">
                  <p:embed/>
                </p:oleObj>
              </mc:Choice>
              <mc:Fallback>
                <p:oleObj name="PaperPort Document" r:id="rId4" imgW="9729360" imgH="676656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Text Box 3"/>
          <p:cNvSpPr txBox="1">
            <a:spLocks noChangeArrowheads="1"/>
          </p:cNvSpPr>
          <p:nvPr/>
        </p:nvSpPr>
        <p:spPr bwMode="auto">
          <a:xfrm>
            <a:off x="228600" y="4648200"/>
            <a:ext cx="3048000" cy="2000250"/>
          </a:xfrm>
          <a:prstGeom prst="rect">
            <a:avLst/>
          </a:prstGeom>
          <a:noFill/>
          <a:ln w="9525">
            <a:noFill/>
            <a:miter lim="800000"/>
            <a:headEnd/>
            <a:tailEnd/>
          </a:ln>
        </p:spPr>
        <p:txBody>
          <a:bodyPr>
            <a:spAutoFit/>
          </a:bodyPr>
          <a:lstStyle/>
          <a:p>
            <a:pPr>
              <a:spcBef>
                <a:spcPct val="50000"/>
              </a:spcBef>
            </a:pPr>
            <a:r>
              <a:rPr lang="en-US" sz="2000" b="1">
                <a:solidFill>
                  <a:srgbClr val="00863D"/>
                </a:solidFill>
              </a:rPr>
              <a:t>Devout and  Determined</a:t>
            </a:r>
          </a:p>
          <a:p>
            <a:pPr>
              <a:spcBef>
                <a:spcPct val="50000"/>
              </a:spcBef>
            </a:pPr>
            <a:r>
              <a:rPr lang="en-US" sz="2000" b="1">
                <a:solidFill>
                  <a:srgbClr val="00863D"/>
                </a:solidFill>
              </a:rPr>
              <a:t>Ruled as an </a:t>
            </a:r>
            <a:r>
              <a:rPr lang="en-US" b="1">
                <a:solidFill>
                  <a:srgbClr val="00863D"/>
                </a:solidFill>
              </a:rPr>
              <a:t>autocrat </a:t>
            </a:r>
            <a:r>
              <a:rPr lang="en-US" b="1" u="sng">
                <a:solidFill>
                  <a:srgbClr val="00863D"/>
                </a:solidFill>
              </a:rPr>
              <a:t>Emperor</a:t>
            </a:r>
            <a:r>
              <a:rPr lang="en-US" b="1">
                <a:solidFill>
                  <a:srgbClr val="00863D"/>
                </a:solidFill>
              </a:rPr>
              <a:t>=Absolute Ruler                   </a:t>
            </a:r>
            <a:r>
              <a:rPr lang="en-US" sz="2000" b="1">
                <a:solidFill>
                  <a:srgbClr val="00863D"/>
                </a:solidFill>
              </a:rPr>
              <a:t>Christ’s co-ruler on Earth</a:t>
            </a:r>
            <a:endParaRPr lang="en-US" b="1">
              <a:solidFill>
                <a:srgbClr val="00863D"/>
              </a:solidFill>
            </a:endParaRPr>
          </a:p>
        </p:txBody>
      </p:sp>
      <p:sp>
        <p:nvSpPr>
          <p:cNvPr id="1028" name="Text Box 4"/>
          <p:cNvSpPr txBox="1">
            <a:spLocks noChangeArrowheads="1"/>
          </p:cNvSpPr>
          <p:nvPr/>
        </p:nvSpPr>
        <p:spPr bwMode="auto">
          <a:xfrm>
            <a:off x="3276600" y="4724400"/>
            <a:ext cx="2590800" cy="1938338"/>
          </a:xfrm>
          <a:prstGeom prst="rect">
            <a:avLst/>
          </a:prstGeom>
          <a:noFill/>
          <a:ln w="9525">
            <a:noFill/>
            <a:miter lim="800000"/>
            <a:headEnd/>
            <a:tailEnd/>
          </a:ln>
        </p:spPr>
        <p:txBody>
          <a:bodyPr>
            <a:spAutoFit/>
          </a:bodyPr>
          <a:lstStyle/>
          <a:p>
            <a:pPr>
              <a:spcBef>
                <a:spcPct val="50000"/>
              </a:spcBef>
            </a:pPr>
            <a:r>
              <a:rPr lang="en-US" b="1">
                <a:solidFill>
                  <a:schemeClr val="hlink"/>
                </a:solidFill>
              </a:rPr>
              <a:t>Considered Byzantium’s most ambitious ruler –</a:t>
            </a:r>
            <a:r>
              <a:rPr lang="en-US">
                <a:solidFill>
                  <a:schemeClr val="hlink"/>
                </a:solidFill>
              </a:rPr>
              <a:t> </a:t>
            </a:r>
            <a:r>
              <a:rPr lang="en-US" b="1">
                <a:solidFill>
                  <a:srgbClr val="990099"/>
                </a:solidFill>
              </a:rPr>
              <a:t>Head of Church and State</a:t>
            </a:r>
          </a:p>
        </p:txBody>
      </p:sp>
      <p:sp>
        <p:nvSpPr>
          <p:cNvPr id="24581" name="Text Box 5"/>
          <p:cNvSpPr txBox="1">
            <a:spLocks noChangeArrowheads="1"/>
          </p:cNvSpPr>
          <p:nvPr/>
        </p:nvSpPr>
        <p:spPr bwMode="auto">
          <a:xfrm>
            <a:off x="5867400" y="4451350"/>
            <a:ext cx="2971800" cy="2432050"/>
          </a:xfrm>
          <a:prstGeom prst="rect">
            <a:avLst/>
          </a:prstGeom>
          <a:noFill/>
          <a:ln w="9525">
            <a:noFill/>
            <a:miter lim="800000"/>
            <a:headEnd/>
            <a:tailEnd/>
          </a:ln>
          <a:effectLst/>
        </p:spPr>
        <p:txBody>
          <a:bodyPr>
            <a:spAutoFit/>
          </a:bodyPr>
          <a:lstStyle/>
          <a:p>
            <a:pPr>
              <a:spcBef>
                <a:spcPct val="50000"/>
              </a:spcBef>
              <a:defRPr/>
            </a:pPr>
            <a:r>
              <a:rPr lang="en-US" sz="2000" b="1" dirty="0">
                <a:solidFill>
                  <a:schemeClr val="bg1">
                    <a:lumMod val="25000"/>
                  </a:schemeClr>
                </a:solidFill>
              </a:rPr>
              <a:t>Justinian’s scholars revised Roman Law and created</a:t>
            </a:r>
            <a:r>
              <a:rPr lang="en-US" b="1" dirty="0">
                <a:solidFill>
                  <a:schemeClr val="bg1">
                    <a:lumMod val="25000"/>
                  </a:schemeClr>
                </a:solidFill>
              </a:rPr>
              <a:t> </a:t>
            </a:r>
            <a:r>
              <a:rPr lang="en-US" b="1" i="1" dirty="0">
                <a:solidFill>
                  <a:schemeClr val="bg1">
                    <a:lumMod val="25000"/>
                  </a:schemeClr>
                </a:solidFill>
              </a:rPr>
              <a:t>Corpus </a:t>
            </a:r>
            <a:r>
              <a:rPr lang="en-US" b="1" i="1" dirty="0" err="1">
                <a:solidFill>
                  <a:schemeClr val="bg1">
                    <a:lumMod val="25000"/>
                  </a:schemeClr>
                </a:solidFill>
              </a:rPr>
              <a:t>Juris</a:t>
            </a:r>
            <a:r>
              <a:rPr lang="en-US" b="1" i="1" dirty="0">
                <a:solidFill>
                  <a:schemeClr val="bg1">
                    <a:lumMod val="25000"/>
                  </a:schemeClr>
                </a:solidFill>
              </a:rPr>
              <a:t> </a:t>
            </a:r>
            <a:r>
              <a:rPr lang="en-US" b="1" i="1" dirty="0" err="1">
                <a:solidFill>
                  <a:schemeClr val="bg1">
                    <a:lumMod val="25000"/>
                  </a:schemeClr>
                </a:solidFill>
              </a:rPr>
              <a:t>Civilis</a:t>
            </a:r>
            <a:r>
              <a:rPr lang="en-US" b="1" i="1" dirty="0">
                <a:solidFill>
                  <a:schemeClr val="bg1">
                    <a:lumMod val="25000"/>
                  </a:schemeClr>
                </a:solidFill>
              </a:rPr>
              <a:t>  - </a:t>
            </a:r>
            <a:r>
              <a:rPr lang="en-US" sz="2000" b="1" dirty="0">
                <a:solidFill>
                  <a:schemeClr val="bg1">
                    <a:lumMod val="25000"/>
                  </a:schemeClr>
                </a:solidFill>
              </a:rPr>
              <a:t>this</a:t>
            </a:r>
            <a:r>
              <a:rPr lang="en-US" b="1" dirty="0">
                <a:solidFill>
                  <a:schemeClr val="bg1">
                    <a:lumMod val="25000"/>
                  </a:schemeClr>
                </a:solidFill>
              </a:rPr>
              <a:t> Code of Justinian </a:t>
            </a:r>
            <a:r>
              <a:rPr lang="en-US" sz="2000" b="1" dirty="0">
                <a:solidFill>
                  <a:schemeClr val="bg1">
                    <a:lumMod val="25000"/>
                  </a:schemeClr>
                </a:solidFill>
              </a:rPr>
              <a:t>influenced many western legal codes – even today</a:t>
            </a:r>
            <a:endParaRPr lang="en-US" sz="2000" b="1" i="1" dirty="0">
              <a:solidFill>
                <a:schemeClr val="bg1">
                  <a:lumMod val="25000"/>
                </a:schemeClr>
              </a:solidFill>
            </a:endParaRPr>
          </a:p>
        </p:txBody>
      </p:sp>
    </p:spTree>
  </p:cSld>
  <p:clrMapOvr>
    <a:overrideClrMapping bg1="dk2" tx1="lt1" bg2="dk1" tx2="lt2" accent1="accent1" accent2="accent2" accent3="accent3" accent4="accent4" accent5="accent5" accent6="accent6" hlink="hlink" folHlink="folHlink"/>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04800" y="457200"/>
            <a:ext cx="3733800" cy="3197225"/>
          </a:xfrm>
          <a:prstGeom prst="rect">
            <a:avLst/>
          </a:prstGeom>
          <a:noFill/>
          <a:ln w="9525">
            <a:noFill/>
            <a:miter lim="800000"/>
            <a:headEnd/>
            <a:tailEnd/>
          </a:ln>
        </p:spPr>
        <p:txBody>
          <a:bodyPr>
            <a:spAutoFit/>
          </a:bodyPr>
          <a:lstStyle/>
          <a:p>
            <a:pPr>
              <a:spcBef>
                <a:spcPct val="50000"/>
              </a:spcBef>
            </a:pPr>
            <a:r>
              <a:rPr lang="en-US" sz="3200">
                <a:latin typeface="Arial" charset="0"/>
              </a:rPr>
              <a:t>Justinian’s Dream</a:t>
            </a:r>
            <a:r>
              <a:rPr lang="en-US">
                <a:latin typeface="Arial" charset="0"/>
              </a:rPr>
              <a:t> was to create a great Christian Empire -  With the help of his wife </a:t>
            </a:r>
            <a:r>
              <a:rPr lang="en-US" sz="2800">
                <a:latin typeface="Arial" charset="0"/>
              </a:rPr>
              <a:t>THEODORA</a:t>
            </a:r>
            <a:r>
              <a:rPr lang="en-US">
                <a:latin typeface="Arial" charset="0"/>
              </a:rPr>
              <a:t> he launched a program to beautify Constantinople and restore Roman Glory</a:t>
            </a:r>
          </a:p>
        </p:txBody>
      </p:sp>
      <p:pic>
        <p:nvPicPr>
          <p:cNvPr id="9219" name="Picture 4" descr="http://www.orthodoxwiki.org/images/2/20/Theodora.jpg"/>
          <p:cNvPicPr>
            <a:picLocks noChangeAspect="1" noChangeArrowheads="1"/>
          </p:cNvPicPr>
          <p:nvPr/>
        </p:nvPicPr>
        <p:blipFill>
          <a:blip r:embed="rId2" cstate="print"/>
          <a:srcRect/>
          <a:stretch>
            <a:fillRect/>
          </a:stretch>
        </p:blipFill>
        <p:spPr bwMode="auto">
          <a:xfrm>
            <a:off x="4495800" y="304800"/>
            <a:ext cx="4038600" cy="3346450"/>
          </a:xfrm>
          <a:prstGeom prst="rect">
            <a:avLst/>
          </a:prstGeom>
          <a:noFill/>
          <a:ln w="9525">
            <a:noFill/>
            <a:miter lim="800000"/>
            <a:headEnd/>
            <a:tailEnd/>
          </a:ln>
        </p:spPr>
      </p:pic>
      <p:pic>
        <p:nvPicPr>
          <p:cNvPr id="9220" name="Picture 8" descr="http://www.galenfrysinger.com/Photos/italy03.jpg"/>
          <p:cNvPicPr>
            <a:picLocks noChangeAspect="1" noChangeArrowheads="1"/>
          </p:cNvPicPr>
          <p:nvPr/>
        </p:nvPicPr>
        <p:blipFill>
          <a:blip r:embed="rId3" cstate="print"/>
          <a:srcRect/>
          <a:stretch>
            <a:fillRect/>
          </a:stretch>
        </p:blipFill>
        <p:spPr bwMode="auto">
          <a:xfrm>
            <a:off x="304800" y="3810000"/>
            <a:ext cx="4054475" cy="2716213"/>
          </a:xfrm>
          <a:prstGeom prst="rect">
            <a:avLst/>
          </a:prstGeom>
          <a:noFill/>
          <a:ln w="9525">
            <a:noFill/>
            <a:miter lim="800000"/>
            <a:headEnd/>
            <a:tailEnd/>
          </a:ln>
        </p:spPr>
      </p:pic>
      <p:pic>
        <p:nvPicPr>
          <p:cNvPr id="9221" name="Picture 10" descr="http://www.answers.com/main/content/wp/en/thumb/3/34/250px-ByzantineChariotBig.jpg"/>
          <p:cNvPicPr>
            <a:picLocks noChangeAspect="1" noChangeArrowheads="1"/>
          </p:cNvPicPr>
          <p:nvPr/>
        </p:nvPicPr>
        <p:blipFill>
          <a:blip r:embed="rId4" cstate="print"/>
          <a:srcRect/>
          <a:stretch>
            <a:fillRect/>
          </a:stretch>
        </p:blipFill>
        <p:spPr bwMode="auto">
          <a:xfrm>
            <a:off x="4648200" y="3886200"/>
            <a:ext cx="3962400" cy="2709863"/>
          </a:xfrm>
          <a:prstGeom prst="rect">
            <a:avLst/>
          </a:prstGeom>
          <a:noFill/>
          <a:ln w="9525">
            <a:noFill/>
            <a:miter lim="800000"/>
            <a:headEnd/>
            <a:tailEnd/>
          </a:ln>
        </p:spPr>
      </p:pic>
    </p:spTree>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http://www.jlittlewood.com/pictures/travel/1999-isr/1/x1-t.jpg"/>
          <p:cNvPicPr>
            <a:picLocks noChangeAspect="1" noChangeArrowheads="1"/>
          </p:cNvPicPr>
          <p:nvPr/>
        </p:nvPicPr>
        <p:blipFill>
          <a:blip r:embed="rId2" cstate="print"/>
          <a:srcRect/>
          <a:stretch>
            <a:fillRect/>
          </a:stretch>
        </p:blipFill>
        <p:spPr bwMode="auto">
          <a:xfrm>
            <a:off x="457200" y="381000"/>
            <a:ext cx="2319338" cy="3219450"/>
          </a:xfrm>
          <a:prstGeom prst="rect">
            <a:avLst/>
          </a:prstGeom>
          <a:noFill/>
          <a:ln w="9525">
            <a:noFill/>
            <a:miter lim="800000"/>
            <a:headEnd/>
            <a:tailEnd/>
          </a:ln>
        </p:spPr>
      </p:pic>
      <p:pic>
        <p:nvPicPr>
          <p:cNvPr id="10243" name="Picture 5" descr="http://www.istanbulcitytours.net/image/2_1.jpg"/>
          <p:cNvPicPr>
            <a:picLocks noChangeAspect="1" noChangeArrowheads="1"/>
          </p:cNvPicPr>
          <p:nvPr/>
        </p:nvPicPr>
        <p:blipFill>
          <a:blip r:embed="rId3" cstate="print"/>
          <a:srcRect/>
          <a:stretch>
            <a:fillRect/>
          </a:stretch>
        </p:blipFill>
        <p:spPr bwMode="auto">
          <a:xfrm>
            <a:off x="2971800" y="533400"/>
            <a:ext cx="5715000" cy="3943350"/>
          </a:xfrm>
          <a:prstGeom prst="rect">
            <a:avLst/>
          </a:prstGeom>
          <a:noFill/>
          <a:ln w="9525">
            <a:noFill/>
            <a:miter lim="800000"/>
            <a:headEnd/>
            <a:tailEnd/>
          </a:ln>
        </p:spPr>
      </p:pic>
      <p:sp>
        <p:nvSpPr>
          <p:cNvPr id="10244" name="Text Box 8"/>
          <p:cNvSpPr txBox="1">
            <a:spLocks noChangeArrowheads="1"/>
          </p:cNvSpPr>
          <p:nvPr/>
        </p:nvSpPr>
        <p:spPr bwMode="auto">
          <a:xfrm>
            <a:off x="5486400" y="3581400"/>
            <a:ext cx="3352800" cy="3022600"/>
          </a:xfrm>
          <a:prstGeom prst="rect">
            <a:avLst/>
          </a:prstGeom>
          <a:solidFill>
            <a:schemeClr val="bg2"/>
          </a:solidFill>
          <a:ln w="9525">
            <a:solidFill>
              <a:schemeClr val="hlink"/>
            </a:solidFill>
            <a:miter lim="800000"/>
            <a:headEnd/>
            <a:tailEnd/>
          </a:ln>
        </p:spPr>
        <p:txBody>
          <a:bodyPr>
            <a:spAutoFit/>
          </a:bodyPr>
          <a:lstStyle/>
          <a:p>
            <a:pPr algn="ctr">
              <a:spcBef>
                <a:spcPct val="50000"/>
              </a:spcBef>
            </a:pPr>
            <a:r>
              <a:rPr lang="en-US" b="1">
                <a:latin typeface="Arial" charset="0"/>
              </a:rPr>
              <a:t>Justinian built bridges, hospitals, libraries, parks, churches  and entertainment such as theaters, coliseums, and  the hippodrome</a:t>
            </a:r>
          </a:p>
        </p:txBody>
      </p:sp>
      <p:pic>
        <p:nvPicPr>
          <p:cNvPr id="10245" name="Picture 14" descr="http://www.byzantium1200.com/images/rome.jpg"/>
          <p:cNvPicPr>
            <a:picLocks noChangeAspect="1" noChangeArrowheads="1"/>
          </p:cNvPicPr>
          <p:nvPr/>
        </p:nvPicPr>
        <p:blipFill>
          <a:blip r:embed="rId4" cstate="print"/>
          <a:srcRect/>
          <a:stretch>
            <a:fillRect/>
          </a:stretch>
        </p:blipFill>
        <p:spPr bwMode="auto">
          <a:xfrm>
            <a:off x="304800" y="3962400"/>
            <a:ext cx="5105400" cy="2185988"/>
          </a:xfrm>
          <a:prstGeom prst="rect">
            <a:avLst/>
          </a:prstGeom>
          <a:noFill/>
          <a:ln w="9525">
            <a:noFill/>
            <a:miter lim="800000"/>
            <a:headEnd/>
            <a:tailEnd/>
          </a:ln>
        </p:spPr>
      </p:pic>
    </p:spTree>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http://www.columbia.edu/cu/gsapp/BT/EEI/MASONRY/09sophia.jpg"/>
          <p:cNvPicPr>
            <a:picLocks noChangeAspect="1" noChangeArrowheads="1"/>
          </p:cNvPicPr>
          <p:nvPr/>
        </p:nvPicPr>
        <p:blipFill>
          <a:blip r:embed="rId2" cstate="print"/>
          <a:srcRect/>
          <a:stretch>
            <a:fillRect/>
          </a:stretch>
        </p:blipFill>
        <p:spPr bwMode="auto">
          <a:xfrm>
            <a:off x="533400" y="3886200"/>
            <a:ext cx="3875088" cy="2598738"/>
          </a:xfrm>
          <a:prstGeom prst="rect">
            <a:avLst/>
          </a:prstGeom>
          <a:noFill/>
          <a:ln w="9525">
            <a:noFill/>
            <a:miter lim="800000"/>
            <a:headEnd/>
            <a:tailEnd/>
          </a:ln>
        </p:spPr>
      </p:pic>
      <p:pic>
        <p:nvPicPr>
          <p:cNvPr id="11267" name="Picture 7" descr="http://www.byzantines.net/epiphany/images/hagiasophialast.jpg"/>
          <p:cNvPicPr>
            <a:picLocks noChangeAspect="1" noChangeArrowheads="1"/>
          </p:cNvPicPr>
          <p:nvPr/>
        </p:nvPicPr>
        <p:blipFill>
          <a:blip r:embed="rId3" cstate="print"/>
          <a:srcRect/>
          <a:stretch>
            <a:fillRect/>
          </a:stretch>
        </p:blipFill>
        <p:spPr bwMode="auto">
          <a:xfrm>
            <a:off x="4648200" y="2819400"/>
            <a:ext cx="4256088" cy="3570288"/>
          </a:xfrm>
          <a:prstGeom prst="rect">
            <a:avLst/>
          </a:prstGeom>
          <a:noFill/>
          <a:ln w="9525">
            <a:noFill/>
            <a:miter lim="800000"/>
            <a:headEnd/>
            <a:tailEnd/>
          </a:ln>
        </p:spPr>
      </p:pic>
      <p:pic>
        <p:nvPicPr>
          <p:cNvPr id="11268" name="Picture 9" descr="http://crusades.boisestate.edu/pics/Constantinople/Hagia%20Sophia%20west%20view.jpg"/>
          <p:cNvPicPr>
            <a:picLocks noChangeAspect="1" noChangeArrowheads="1"/>
          </p:cNvPicPr>
          <p:nvPr/>
        </p:nvPicPr>
        <p:blipFill>
          <a:blip r:embed="rId4" cstate="print"/>
          <a:srcRect/>
          <a:stretch>
            <a:fillRect/>
          </a:stretch>
        </p:blipFill>
        <p:spPr bwMode="auto">
          <a:xfrm>
            <a:off x="3048000" y="304800"/>
            <a:ext cx="2778125" cy="2057400"/>
          </a:xfrm>
          <a:prstGeom prst="rect">
            <a:avLst/>
          </a:prstGeom>
          <a:noFill/>
          <a:ln w="9525">
            <a:noFill/>
            <a:miter lim="800000"/>
            <a:headEnd/>
            <a:tailEnd/>
          </a:ln>
        </p:spPr>
      </p:pic>
      <p:pic>
        <p:nvPicPr>
          <p:cNvPr id="11269" name="Picture 10" descr="http://www.istanbulinfolink.com/images/photo_250x200/St._Sophia_250x200.JPG"/>
          <p:cNvPicPr>
            <a:picLocks noChangeAspect="1" noChangeArrowheads="1"/>
          </p:cNvPicPr>
          <p:nvPr/>
        </p:nvPicPr>
        <p:blipFill>
          <a:blip r:embed="rId5" cstate="print"/>
          <a:srcRect/>
          <a:stretch>
            <a:fillRect/>
          </a:stretch>
        </p:blipFill>
        <p:spPr bwMode="auto">
          <a:xfrm>
            <a:off x="381000" y="1371600"/>
            <a:ext cx="2971800" cy="2378592"/>
          </a:xfrm>
          <a:prstGeom prst="rect">
            <a:avLst/>
          </a:prstGeom>
          <a:noFill/>
          <a:ln w="9525">
            <a:noFill/>
            <a:miter lim="800000"/>
            <a:headEnd/>
            <a:tailEnd/>
          </a:ln>
        </p:spPr>
      </p:pic>
      <p:sp>
        <p:nvSpPr>
          <p:cNvPr id="11270" name="Text Box 11"/>
          <p:cNvSpPr txBox="1">
            <a:spLocks noChangeArrowheads="1"/>
          </p:cNvSpPr>
          <p:nvPr/>
        </p:nvSpPr>
        <p:spPr bwMode="auto">
          <a:xfrm>
            <a:off x="0" y="228600"/>
            <a:ext cx="3124200" cy="1138773"/>
          </a:xfrm>
          <a:prstGeom prst="rect">
            <a:avLst/>
          </a:prstGeom>
          <a:noFill/>
          <a:ln w="9525">
            <a:noFill/>
            <a:miter lim="800000"/>
            <a:headEnd/>
            <a:tailEnd/>
          </a:ln>
        </p:spPr>
        <p:txBody>
          <a:bodyPr>
            <a:spAutoFit/>
          </a:bodyPr>
          <a:lstStyle/>
          <a:p>
            <a:pPr>
              <a:spcBef>
                <a:spcPct val="50000"/>
              </a:spcBef>
            </a:pPr>
            <a:r>
              <a:rPr lang="en-US" sz="2800" b="1" u="sng" dirty="0">
                <a:latin typeface="Tempus Sans ITC" pitchFamily="82" charset="0"/>
              </a:rPr>
              <a:t>Hagia Sophia </a:t>
            </a:r>
            <a:r>
              <a:rPr lang="en-US" sz="2800" b="1" dirty="0">
                <a:latin typeface="Tempus Sans ITC" pitchFamily="82" charset="0"/>
              </a:rPr>
              <a:t>- </a:t>
            </a:r>
            <a:r>
              <a:rPr lang="en-US" sz="2000" b="1" dirty="0">
                <a:latin typeface="Tempus Sans ITC" pitchFamily="82" charset="0"/>
              </a:rPr>
              <a:t>Church built by Justinian in Constantinople</a:t>
            </a:r>
            <a:endParaRPr lang="en-US" sz="2800" b="1" dirty="0">
              <a:latin typeface="Tempus Sans ITC" pitchFamily="82" charset="0"/>
            </a:endParaRPr>
          </a:p>
        </p:txBody>
      </p:sp>
      <p:sp>
        <p:nvSpPr>
          <p:cNvPr id="11271" name="Text Box 12"/>
          <p:cNvSpPr txBox="1">
            <a:spLocks noChangeArrowheads="1"/>
          </p:cNvSpPr>
          <p:nvPr/>
        </p:nvSpPr>
        <p:spPr bwMode="auto">
          <a:xfrm>
            <a:off x="6096000" y="152400"/>
            <a:ext cx="3048000" cy="2482850"/>
          </a:xfrm>
          <a:prstGeom prst="rect">
            <a:avLst/>
          </a:prstGeom>
          <a:noFill/>
          <a:ln w="9525">
            <a:solidFill>
              <a:schemeClr val="hlink"/>
            </a:solidFill>
            <a:miter lim="800000"/>
            <a:headEnd/>
            <a:tailEnd/>
          </a:ln>
        </p:spPr>
        <p:txBody>
          <a:bodyPr>
            <a:spAutoFit/>
          </a:bodyPr>
          <a:lstStyle/>
          <a:p>
            <a:pPr>
              <a:spcBef>
                <a:spcPct val="50000"/>
              </a:spcBef>
            </a:pPr>
            <a:r>
              <a:rPr lang="en-US">
                <a:solidFill>
                  <a:schemeClr val="tx2"/>
                </a:solidFill>
              </a:rPr>
              <a:t> </a:t>
            </a:r>
            <a:r>
              <a:rPr lang="en-US" sz="2600" b="1"/>
              <a:t>Windows made arching dome  appear to “float” – colored marble, embroidered silk, mosaics</a:t>
            </a:r>
            <a:endParaRPr lang="en-US" b="1"/>
          </a:p>
        </p:txBody>
      </p:sp>
      <p:sp>
        <p:nvSpPr>
          <p:cNvPr id="11272" name="Text Box 13"/>
          <p:cNvSpPr txBox="1">
            <a:spLocks noChangeArrowheads="1"/>
          </p:cNvSpPr>
          <p:nvPr/>
        </p:nvSpPr>
        <p:spPr bwMode="auto">
          <a:xfrm>
            <a:off x="4724400" y="5791200"/>
            <a:ext cx="4191000" cy="877163"/>
          </a:xfrm>
          <a:prstGeom prst="rect">
            <a:avLst/>
          </a:prstGeom>
          <a:solidFill>
            <a:schemeClr val="bg2"/>
          </a:solidFill>
          <a:ln w="9525">
            <a:noFill/>
            <a:miter lim="800000"/>
            <a:headEnd/>
            <a:tailEnd/>
          </a:ln>
        </p:spPr>
        <p:txBody>
          <a:bodyPr>
            <a:spAutoFit/>
          </a:bodyPr>
          <a:lstStyle/>
          <a:p>
            <a:pPr>
              <a:spcBef>
                <a:spcPct val="50000"/>
              </a:spcBef>
            </a:pPr>
            <a:r>
              <a:rPr lang="en-US" sz="1700" b="1" dirty="0">
                <a:solidFill>
                  <a:schemeClr val="tx2"/>
                </a:solidFill>
              </a:rPr>
              <a:t>“Glory to God who has judged me worthy of accomplishing such a work as this…O Solomon, I have surpassed you!” </a:t>
            </a:r>
            <a:r>
              <a:rPr lang="en-US" sz="1700" b="1" i="1" dirty="0">
                <a:solidFill>
                  <a:schemeClr val="tx2"/>
                </a:solidFill>
              </a:rPr>
              <a:t>Justinian</a:t>
            </a:r>
          </a:p>
        </p:txBody>
      </p:sp>
      <p:sp>
        <p:nvSpPr>
          <p:cNvPr id="9" name="TextBox 8"/>
          <p:cNvSpPr txBox="1"/>
          <p:nvPr/>
        </p:nvSpPr>
        <p:spPr>
          <a:xfrm>
            <a:off x="3124200" y="2209800"/>
            <a:ext cx="2438400" cy="1569660"/>
          </a:xfrm>
          <a:prstGeom prst="rect">
            <a:avLst/>
          </a:prstGeom>
          <a:solidFill>
            <a:schemeClr val="bg1"/>
          </a:solidFill>
        </p:spPr>
        <p:txBody>
          <a:bodyPr wrap="square" rtlCol="0">
            <a:spAutoFit/>
          </a:bodyPr>
          <a:lstStyle/>
          <a:p>
            <a:r>
              <a:rPr lang="en-US" b="1" dirty="0"/>
              <a:t>Justinian’s crowning glory – an architectural masterpiece!</a:t>
            </a:r>
          </a:p>
        </p:txBody>
      </p:sp>
    </p:spTree>
  </p:cSld>
  <p:clrMapOvr>
    <a:masterClrMapping/>
  </p:clrMapOvr>
  <p:transition spd="med">
    <p:random/>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DEF5FF"/>
    </a:dk2>
    <a:lt2>
      <a:srgbClr val="FFFF00"/>
    </a:lt2>
    <a:accent1>
      <a:srgbClr val="FF9900"/>
    </a:accent1>
    <a:accent2>
      <a:srgbClr val="00FFFF"/>
    </a:accent2>
    <a:accent3>
      <a:srgbClr val="ECF9FF"/>
    </a:accent3>
    <a:accent4>
      <a:srgbClr val="DADADA"/>
    </a:accent4>
    <a:accent5>
      <a:srgbClr val="FFCAAA"/>
    </a:accent5>
    <a:accent6>
      <a:srgbClr val="00E7E7"/>
    </a:accent6>
    <a:hlink>
      <a:srgbClr val="FF00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otalTime>10788</TotalTime>
  <Words>1648</Words>
  <Application>Microsoft Office PowerPoint</Application>
  <PresentationFormat>On-screen Show (4:3)</PresentationFormat>
  <Paragraphs>156</Paragraphs>
  <Slides>32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Abadi</vt:lpstr>
      <vt:lpstr>Arial</vt:lpstr>
      <vt:lpstr>Tempus Sans ITC</vt:lpstr>
      <vt:lpstr>Times New Roman</vt:lpstr>
      <vt:lpstr>Wingdings</vt:lpstr>
      <vt:lpstr>Default Design</vt:lpstr>
      <vt:lpstr>PaperPort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dc:creator>
  <cp:lastModifiedBy>Kathleen D. Harrington</cp:lastModifiedBy>
  <cp:revision>235</cp:revision>
  <cp:lastPrinted>2015-08-18T16:00:55Z</cp:lastPrinted>
  <dcterms:created xsi:type="dcterms:W3CDTF">2005-09-26T21:41:20Z</dcterms:created>
  <dcterms:modified xsi:type="dcterms:W3CDTF">2019-10-14T14:19:43Z</dcterms:modified>
</cp:coreProperties>
</file>